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320" r:id="rId11"/>
    <p:sldId id="267" r:id="rId12"/>
    <p:sldId id="268" r:id="rId13"/>
    <p:sldId id="321" r:id="rId14"/>
    <p:sldId id="270" r:id="rId15"/>
    <p:sldId id="322" r:id="rId16"/>
    <p:sldId id="272" r:id="rId17"/>
    <p:sldId id="31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99"/>
    <a:srgbClr val="CCCC00"/>
    <a:srgbClr val="FFCCFF"/>
    <a:srgbClr val="00FFFF"/>
    <a:srgbClr val="66FF99"/>
    <a:srgbClr val="CCECFF"/>
    <a:srgbClr val="99CCFF"/>
    <a:srgbClr val="996633"/>
    <a:srgbClr val="33CCFF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1360C-B84F-457A-B089-15A650603EF9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50CDD-7230-43DD-B444-7482B698FB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862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1360C-B84F-457A-B089-15A650603EF9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50CDD-7230-43DD-B444-7482B698FB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436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1360C-B84F-457A-B089-15A650603EF9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50CDD-7230-43DD-B444-7482B698FB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995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1360C-B84F-457A-B089-15A650603EF9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50CDD-7230-43DD-B444-7482B698FB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696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1360C-B84F-457A-B089-15A650603EF9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50CDD-7230-43DD-B444-7482B698FB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901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1360C-B84F-457A-B089-15A650603EF9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50CDD-7230-43DD-B444-7482B698FB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415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1360C-B84F-457A-B089-15A650603EF9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50CDD-7230-43DD-B444-7482B698FB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469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1360C-B84F-457A-B089-15A650603EF9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50CDD-7230-43DD-B444-7482B698FB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356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1360C-B84F-457A-B089-15A650603EF9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50CDD-7230-43DD-B444-7482B698FB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508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1360C-B84F-457A-B089-15A650603EF9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50CDD-7230-43DD-B444-7482B698FB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283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1360C-B84F-457A-B089-15A650603EF9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50CDD-7230-43DD-B444-7482B698FB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33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1360C-B84F-457A-B089-15A650603EF9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850CDD-7230-43DD-B444-7482B698FB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06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2239" y="576452"/>
            <a:ext cx="9144000" cy="1102222"/>
          </a:xfrm>
          <a:solidFill>
            <a:srgbClr val="FFCCFF"/>
          </a:solidFill>
        </p:spPr>
        <p:txBody>
          <a:bodyPr/>
          <a:lstStyle/>
          <a:p>
            <a:r>
              <a:rPr lang="fa-IR" sz="5400" b="1" dirty="0">
                <a:latin typeface="+mn-lt"/>
                <a:ea typeface="+mn-ea"/>
                <a:cs typeface="2  Sahar" panose="00000400000000000000" pitchFamily="2" charset="-78"/>
              </a:rPr>
              <a:t>به نام خدایی که داننده ی</a:t>
            </a:r>
            <a:r>
              <a:rPr lang="fa-IR" dirty="0" smtClean="0">
                <a:cs typeface="2  Sahar" panose="00000400000000000000" pitchFamily="2" charset="-78"/>
              </a:rPr>
              <a:t> </a:t>
            </a:r>
            <a:r>
              <a:rPr lang="fa-IR" sz="5400" b="1" dirty="0">
                <a:latin typeface="+mn-lt"/>
                <a:ea typeface="+mn-ea"/>
                <a:cs typeface="2  Sahar" panose="00000400000000000000" pitchFamily="2" charset="-78"/>
              </a:rPr>
              <a:t>رازهاست</a:t>
            </a:r>
            <a:endParaRPr lang="en-US" sz="5400" b="1" dirty="0">
              <a:latin typeface="+mn-lt"/>
              <a:ea typeface="+mn-ea"/>
              <a:cs typeface="2  Sahar" panose="00000400000000000000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6729" y="2019869"/>
            <a:ext cx="11204812" cy="4080679"/>
          </a:xfrm>
          <a:solidFill>
            <a:srgbClr val="66CCFF"/>
          </a:solidFill>
        </p:spPr>
        <p:txBody>
          <a:bodyPr>
            <a:normAutofit/>
          </a:bodyPr>
          <a:lstStyle/>
          <a:p>
            <a:r>
              <a:rPr lang="fa-IR" sz="6000" b="1" dirty="0" smtClean="0">
                <a:cs typeface="2  Titr" panose="00000700000000000000" pitchFamily="2" charset="-78"/>
              </a:rPr>
              <a:t>مدیریت بیماری های غیرواگیر</a:t>
            </a:r>
            <a:endParaRPr lang="en-US" sz="6000" b="1" dirty="0" smtClean="0">
              <a:cs typeface="2  Titr" panose="00000700000000000000" pitchFamily="2" charset="-78"/>
            </a:endParaRPr>
          </a:p>
          <a:p>
            <a:endParaRPr lang="fa-IR" sz="6000" b="1" dirty="0" smtClean="0">
              <a:cs typeface="2  Titr" panose="00000700000000000000" pitchFamily="2" charset="-78"/>
            </a:endParaRPr>
          </a:p>
          <a:p>
            <a:r>
              <a:rPr lang="fa-IR" sz="6000" b="1" dirty="0" smtClean="0">
                <a:cs typeface="2  Titr" panose="00000700000000000000" pitchFamily="2" charset="-78"/>
              </a:rPr>
              <a:t>در بلایا و فوریت ها</a:t>
            </a:r>
            <a:endParaRPr lang="en-US" sz="6000" dirty="0">
              <a:cs typeface="2 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08540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0410"/>
            <a:ext cx="10515600" cy="863174"/>
          </a:xfrm>
          <a:solidFill>
            <a:srgbClr val="00FFFF"/>
          </a:solidFill>
        </p:spPr>
        <p:txBody>
          <a:bodyPr/>
          <a:lstStyle/>
          <a:p>
            <a:pPr algn="ctr"/>
            <a:r>
              <a:rPr lang="fa-IR" b="1" dirty="0">
                <a:cs typeface="2  Titr" panose="00000700000000000000" pitchFamily="2" charset="-78"/>
              </a:rPr>
              <a:t>مقدمه</a:t>
            </a:r>
            <a:endParaRPr lang="en-US" dirty="0">
              <a:cs typeface="2 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8299"/>
            <a:ext cx="10515600" cy="4948664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r" rtl="1">
              <a:buFont typeface="Wingdings" panose="05000000000000000000" pitchFamily="2" charset="2"/>
              <a:buChar char="v"/>
            </a:pPr>
            <a:r>
              <a:rPr lang="fa-IR" dirty="0">
                <a:cs typeface="2  Mitra" panose="00000400000000000000" pitchFamily="2" charset="-78"/>
              </a:rPr>
              <a:t>در هنگام بروز بلايا رنج مردم از مسائل بهداشتي و بيماري هايي كه </a:t>
            </a:r>
            <a:r>
              <a:rPr lang="fa-IR" dirty="0" smtClean="0">
                <a:cs typeface="2  Mitra" panose="00000400000000000000" pitchFamily="2" charset="-78"/>
              </a:rPr>
              <a:t>قبلا </a:t>
            </a:r>
            <a:r>
              <a:rPr lang="fa-IR" dirty="0">
                <a:cs typeface="2  Mitra" panose="00000400000000000000" pitchFamily="2" charset="-78"/>
              </a:rPr>
              <a:t>به آنها </a:t>
            </a:r>
            <a:r>
              <a:rPr lang="fa-IR" dirty="0" smtClean="0">
                <a:cs typeface="2  Mitra" panose="00000400000000000000" pitchFamily="2" charset="-78"/>
              </a:rPr>
              <a:t>مبتلا </a:t>
            </a:r>
            <a:r>
              <a:rPr lang="fa-IR" dirty="0">
                <a:cs typeface="2  Mitra" panose="00000400000000000000" pitchFamily="2" charset="-78"/>
              </a:rPr>
              <a:t>شده اند بيشتر</a:t>
            </a:r>
          </a:p>
          <a:p>
            <a:pPr algn="r" rtl="1">
              <a:buFont typeface="Wingdings" panose="05000000000000000000" pitchFamily="2" charset="2"/>
              <a:buChar char="v"/>
            </a:pPr>
            <a:r>
              <a:rPr lang="fa-IR" dirty="0">
                <a:cs typeface="2  Mitra" panose="00000400000000000000" pitchFamily="2" charset="-78"/>
              </a:rPr>
              <a:t>است. در اين خصوص ميانسالان و سالمندان و همچنين افراد داراي بيماريهاي خاص از عدم مراقبت صحيح </a:t>
            </a:r>
            <a:r>
              <a:rPr lang="fa-IR" dirty="0" smtClean="0">
                <a:cs typeface="2  Mitra" panose="00000400000000000000" pitchFamily="2" charset="-78"/>
              </a:rPr>
              <a:t>بيماريهاي مزمني </a:t>
            </a:r>
            <a:r>
              <a:rPr lang="fa-IR" dirty="0">
                <a:cs typeface="2  Mitra" panose="00000400000000000000" pitchFamily="2" charset="-78"/>
              </a:rPr>
              <a:t>كه </a:t>
            </a:r>
            <a:r>
              <a:rPr lang="fa-IR" dirty="0" smtClean="0">
                <a:cs typeface="2  Mitra" panose="00000400000000000000" pitchFamily="2" charset="-78"/>
              </a:rPr>
              <a:t>قبلاً </a:t>
            </a:r>
            <a:r>
              <a:rPr lang="fa-IR" dirty="0">
                <a:cs typeface="2  Mitra" panose="00000400000000000000" pitchFamily="2" charset="-78"/>
              </a:rPr>
              <a:t>به آن </a:t>
            </a:r>
            <a:r>
              <a:rPr lang="fa-IR" dirty="0" smtClean="0">
                <a:cs typeface="2  Mitra" panose="00000400000000000000" pitchFamily="2" charset="-78"/>
              </a:rPr>
              <a:t>مبتلا </a:t>
            </a:r>
            <a:r>
              <a:rPr lang="fa-IR" dirty="0">
                <a:cs typeface="2  Mitra" panose="00000400000000000000" pitchFamily="2" charset="-78"/>
              </a:rPr>
              <a:t>بوده اند، متاثر مي شوند</a:t>
            </a:r>
            <a:r>
              <a:rPr lang="fa-IR" dirty="0" smtClean="0">
                <a:cs typeface="2  Mitra" panose="00000400000000000000" pitchFamily="2" charset="-78"/>
              </a:rPr>
              <a:t>.</a:t>
            </a:r>
          </a:p>
          <a:p>
            <a:pPr algn="r" rtl="1">
              <a:buFont typeface="Wingdings" panose="05000000000000000000" pitchFamily="2" charset="2"/>
              <a:buChar char="v"/>
            </a:pPr>
            <a:endParaRPr lang="fa-IR" dirty="0" smtClean="0">
              <a:cs typeface="2  Mitra" panose="00000400000000000000" pitchFamily="2" charset="-78"/>
            </a:endParaRPr>
          </a:p>
          <a:p>
            <a:pPr algn="r" rtl="1">
              <a:buFont typeface="Wingdings" panose="05000000000000000000" pitchFamily="2" charset="2"/>
              <a:buChar char="v"/>
            </a:pPr>
            <a:r>
              <a:rPr lang="fa-IR" dirty="0" smtClean="0">
                <a:cs typeface="2  Mitra" panose="00000400000000000000" pitchFamily="2" charset="-78"/>
              </a:rPr>
              <a:t> </a:t>
            </a:r>
            <a:r>
              <a:rPr lang="fa-IR" dirty="0">
                <a:cs typeface="2  Mitra" panose="00000400000000000000" pitchFamily="2" charset="-78"/>
              </a:rPr>
              <a:t>گذار اپيدميولوژيك بيماريها از بيماري هاي واگير </a:t>
            </a:r>
            <a:r>
              <a:rPr lang="fa-IR" dirty="0" smtClean="0">
                <a:cs typeface="2  Mitra" panose="00000400000000000000" pitchFamily="2" charset="-78"/>
              </a:rPr>
              <a:t>و عفوني </a:t>
            </a:r>
            <a:r>
              <a:rPr lang="fa-IR" dirty="0">
                <a:cs typeface="2  Mitra" panose="00000400000000000000" pitchFamily="2" charset="-78"/>
              </a:rPr>
              <a:t>به بيمار يهاي غيرواگير و مزمن منجر شده است كه بيماري هايي مثل فشار خون و ديابت جمعيت زيادي </a:t>
            </a:r>
            <a:r>
              <a:rPr lang="fa-IR" dirty="0" smtClean="0">
                <a:cs typeface="2  Mitra" panose="00000400000000000000" pitchFamily="2" charset="-78"/>
              </a:rPr>
              <a:t>را تحت </a:t>
            </a:r>
            <a:r>
              <a:rPr lang="fa-IR" dirty="0">
                <a:cs typeface="2  Mitra" panose="00000400000000000000" pitchFamily="2" charset="-78"/>
              </a:rPr>
              <a:t>تاثير </a:t>
            </a:r>
            <a:r>
              <a:rPr lang="fa-IR" dirty="0" smtClean="0">
                <a:cs typeface="2  Mitra" panose="00000400000000000000" pitchFamily="2" charset="-78"/>
              </a:rPr>
              <a:t>قرار دهند.</a:t>
            </a:r>
          </a:p>
          <a:p>
            <a:pPr marL="0" indent="0" algn="r" rtl="1">
              <a:buNone/>
            </a:pPr>
            <a:endParaRPr lang="fa-IR" dirty="0" smtClean="0">
              <a:cs typeface="2  Mitra" panose="00000400000000000000" pitchFamily="2" charset="-78"/>
            </a:endParaRPr>
          </a:p>
          <a:p>
            <a:pPr algn="r" rtl="1">
              <a:buFont typeface="Wingdings" panose="05000000000000000000" pitchFamily="2" charset="2"/>
              <a:buChar char="v"/>
            </a:pPr>
            <a:r>
              <a:rPr lang="fa-IR" dirty="0">
                <a:cs typeface="2  Mitra" panose="00000400000000000000" pitchFamily="2" charset="-78"/>
              </a:rPr>
              <a:t>بدين ترتيب مديريت بيماريهاي غير واگير در مراحل مختلف پس از وقوع بلايا نقش موثري در</a:t>
            </a:r>
          </a:p>
          <a:p>
            <a:pPr marL="0" indent="0" algn="r" rtl="1">
              <a:buNone/>
            </a:pPr>
            <a:r>
              <a:rPr lang="fa-IR" dirty="0">
                <a:cs typeface="2  Mitra" panose="00000400000000000000" pitchFamily="2" charset="-78"/>
              </a:rPr>
              <a:t>حفظ و ايجاد </a:t>
            </a:r>
            <a:r>
              <a:rPr lang="fa-IR" dirty="0" smtClean="0">
                <a:cs typeface="2  Mitra" panose="00000400000000000000" pitchFamily="2" charset="-78"/>
              </a:rPr>
              <a:t>سلامتي دارد.</a:t>
            </a:r>
            <a:endParaRPr lang="fa-IR" dirty="0">
              <a:cs typeface="2  Mitr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84509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7704"/>
            <a:ext cx="10515600" cy="890469"/>
          </a:xfrm>
          <a:solidFill>
            <a:srgbClr val="66FFFF"/>
          </a:solidFill>
        </p:spPr>
        <p:txBody>
          <a:bodyPr/>
          <a:lstStyle/>
          <a:p>
            <a:pPr algn="ctr"/>
            <a:r>
              <a:rPr lang="fa-IR" b="1" dirty="0"/>
              <a:t>بیانیه هدف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37481"/>
            <a:ext cx="10515600" cy="4839482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fa-IR" sz="3200" dirty="0" smtClean="0">
                <a:cs typeface="2  Mitra" panose="00000400000000000000" pitchFamily="2" charset="-78"/>
              </a:rPr>
              <a:t>وقوع حادثه </a:t>
            </a:r>
            <a:r>
              <a:rPr lang="fa-IR" sz="3200" dirty="0">
                <a:cs typeface="2  Mitra" panose="00000400000000000000" pitchFamily="2" charset="-78"/>
              </a:rPr>
              <a:t>به یکی از اشکال زیر بر مدیریت بیماریهای غیرواگیر موثر است :</a:t>
            </a:r>
          </a:p>
          <a:p>
            <a:pPr algn="r" rtl="1">
              <a:lnSpc>
                <a:spcPct val="150000"/>
              </a:lnSpc>
            </a:pPr>
            <a:r>
              <a:rPr lang="fa-IR" sz="3200" dirty="0" smtClean="0">
                <a:cs typeface="2  Mitra" panose="00000400000000000000" pitchFamily="2" charset="-78"/>
              </a:rPr>
              <a:t> </a:t>
            </a:r>
            <a:r>
              <a:rPr lang="fa-IR" sz="3200" dirty="0">
                <a:cs typeface="2  Mitra" panose="00000400000000000000" pitchFamily="2" charset="-78"/>
              </a:rPr>
              <a:t>بروز موارد جدید</a:t>
            </a:r>
          </a:p>
          <a:p>
            <a:pPr algn="r" rtl="1">
              <a:lnSpc>
                <a:spcPct val="150000"/>
              </a:lnSpc>
            </a:pPr>
            <a:r>
              <a:rPr lang="fa-IR" sz="3200" dirty="0" smtClean="0">
                <a:cs typeface="2  Mitra" panose="00000400000000000000" pitchFamily="2" charset="-78"/>
              </a:rPr>
              <a:t> </a:t>
            </a:r>
            <a:r>
              <a:rPr lang="fa-IR" sz="3200" dirty="0">
                <a:cs typeface="2  Mitra" panose="00000400000000000000" pitchFamily="2" charset="-78"/>
              </a:rPr>
              <a:t>افزایش عوامل خطر بیماریها ی غیر واگیر</a:t>
            </a:r>
          </a:p>
          <a:p>
            <a:pPr algn="r" rtl="1">
              <a:lnSpc>
                <a:spcPct val="150000"/>
              </a:lnSpc>
            </a:pPr>
            <a:r>
              <a:rPr lang="fa-IR" sz="3200" dirty="0" smtClean="0">
                <a:cs typeface="2  Mitra" panose="00000400000000000000" pitchFamily="2" charset="-78"/>
              </a:rPr>
              <a:t> </a:t>
            </a:r>
            <a:r>
              <a:rPr lang="fa-IR" sz="3200" dirty="0">
                <a:cs typeface="2  Mitra" panose="00000400000000000000" pitchFamily="2" charset="-78"/>
              </a:rPr>
              <a:t>اختلال در روند شناسایی و ادامه مراقبت بیماران</a:t>
            </a:r>
          </a:p>
          <a:p>
            <a:pPr algn="r" rtl="1">
              <a:lnSpc>
                <a:spcPct val="150000"/>
              </a:lnSpc>
            </a:pPr>
            <a:r>
              <a:rPr lang="fa-IR" sz="3200" dirty="0" smtClean="0">
                <a:cs typeface="2  Mitra" panose="00000400000000000000" pitchFamily="2" charset="-78"/>
              </a:rPr>
              <a:t> </a:t>
            </a:r>
            <a:r>
              <a:rPr lang="fa-IR" sz="3200" dirty="0">
                <a:cs typeface="2  Mitra" panose="00000400000000000000" pitchFamily="2" charset="-78"/>
              </a:rPr>
              <a:t>احتمال تشدید موارد پنهان و یا خفیف بیماری در بلایا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99963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23082"/>
            <a:ext cx="10515600" cy="5753882"/>
          </a:xfrm>
          <a:solidFill>
            <a:schemeClr val="bg1"/>
          </a:solidFill>
        </p:spPr>
        <p:txBody>
          <a:bodyPr/>
          <a:lstStyle/>
          <a:p>
            <a:pPr algn="r" rtl="1"/>
            <a:r>
              <a:rPr lang="fa-IR" dirty="0">
                <a:cs typeface="2  Mitra" panose="00000400000000000000" pitchFamily="2" charset="-78"/>
              </a:rPr>
              <a:t>که اقدامات لازم آن را می توان به ترتیب ذیل دسته بندی کرد :</a:t>
            </a:r>
          </a:p>
          <a:p>
            <a:pPr algn="r" rtl="1"/>
            <a:r>
              <a:rPr lang="fa-IR" dirty="0" smtClean="0">
                <a:cs typeface="2  Mitra" panose="00000400000000000000" pitchFamily="2" charset="-78"/>
              </a:rPr>
              <a:t> </a:t>
            </a:r>
            <a:r>
              <a:rPr lang="fa-IR" dirty="0">
                <a:cs typeface="2  Mitra" panose="00000400000000000000" pitchFamily="2" charset="-78"/>
              </a:rPr>
              <a:t>در صورتی که منجر به بروز موارد جدید گردد اقدامات لازم عبارتند از : شناسایی ، حمایت و مراقبت</a:t>
            </a:r>
          </a:p>
          <a:p>
            <a:pPr algn="r" rtl="1"/>
            <a:r>
              <a:rPr lang="fa-IR" dirty="0" smtClean="0">
                <a:cs typeface="2  Mitra" panose="00000400000000000000" pitchFamily="2" charset="-78"/>
              </a:rPr>
              <a:t> </a:t>
            </a:r>
            <a:r>
              <a:rPr lang="fa-IR" dirty="0">
                <a:cs typeface="2  Mitra" panose="00000400000000000000" pitchFamily="2" charset="-78"/>
              </a:rPr>
              <a:t>در صورتی که منجر به افزایش عوامل خطر بیماریها ی غیر واگیر گردد اقدامات لازم عبارتند از: </a:t>
            </a:r>
            <a:r>
              <a:rPr lang="fa-IR" dirty="0" smtClean="0">
                <a:cs typeface="2  Mitra" panose="00000400000000000000" pitchFamily="2" charset="-78"/>
              </a:rPr>
              <a:t>شناسایی، پیشگیری</a:t>
            </a:r>
            <a:r>
              <a:rPr lang="fa-IR" dirty="0">
                <a:cs typeface="2  Mitra" panose="00000400000000000000" pitchFamily="2" charset="-78"/>
              </a:rPr>
              <a:t>، پیگیری وکنترل</a:t>
            </a:r>
          </a:p>
          <a:p>
            <a:pPr algn="r" rtl="1"/>
            <a:r>
              <a:rPr lang="fa-IR" dirty="0" smtClean="0">
                <a:cs typeface="2  Mitra" panose="00000400000000000000" pitchFamily="2" charset="-78"/>
              </a:rPr>
              <a:t> </a:t>
            </a:r>
            <a:r>
              <a:rPr lang="fa-IR" dirty="0">
                <a:cs typeface="2  Mitra" panose="00000400000000000000" pitchFamily="2" charset="-78"/>
              </a:rPr>
              <a:t>در صورتی که منجر به </a:t>
            </a:r>
            <a:r>
              <a:rPr lang="fa-IR" dirty="0" smtClean="0">
                <a:cs typeface="2  Mitra" panose="00000400000000000000" pitchFamily="2" charset="-78"/>
              </a:rPr>
              <a:t>اختلال </a:t>
            </a:r>
            <a:r>
              <a:rPr lang="fa-IR" dirty="0">
                <a:cs typeface="2  Mitra" panose="00000400000000000000" pitchFamily="2" charset="-78"/>
              </a:rPr>
              <a:t>در روند شناسایی و ادامه مراقبت بیماران گردد اقدامات لازم عبارتند از : </a:t>
            </a:r>
            <a:r>
              <a:rPr lang="fa-IR" dirty="0" smtClean="0">
                <a:cs typeface="2  Mitra" panose="00000400000000000000" pitchFamily="2" charset="-78"/>
              </a:rPr>
              <a:t>تقویت نظام </a:t>
            </a:r>
            <a:r>
              <a:rPr lang="fa-IR" dirty="0">
                <a:cs typeface="2  Mitra" panose="00000400000000000000" pitchFamily="2" charset="-78"/>
              </a:rPr>
              <a:t>ثبت و گزارش </a:t>
            </a:r>
            <a:r>
              <a:rPr lang="fa-IR" dirty="0" smtClean="0">
                <a:cs typeface="2  Mitra" panose="00000400000000000000" pitchFamily="2" charset="-78"/>
              </a:rPr>
              <a:t>دهی</a:t>
            </a:r>
            <a:endParaRPr lang="fa-IR" dirty="0">
              <a:cs typeface="2  Mitr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462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82138"/>
            <a:ext cx="10515600" cy="5794826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fa-IR" sz="3000" dirty="0">
                <a:cs typeface="2  Mitra" panose="00000400000000000000" pitchFamily="2" charset="-78"/>
              </a:rPr>
              <a:t>بدین ترتیب مهمترين اقدام براي مديريت </a:t>
            </a:r>
            <a:r>
              <a:rPr lang="fa-IR" sz="3000" dirty="0" smtClean="0">
                <a:cs typeface="2  Mitra" panose="00000400000000000000" pitchFamily="2" charset="-78"/>
              </a:rPr>
              <a:t>بيماريهاي </a:t>
            </a:r>
            <a:r>
              <a:rPr lang="fa-IR" sz="3000" dirty="0">
                <a:cs typeface="2  Mitra" panose="00000400000000000000" pitchFamily="2" charset="-78"/>
              </a:rPr>
              <a:t>غير واگير شناسايي است. به همین منظور لازم است توسط تیم </a:t>
            </a:r>
            <a:r>
              <a:rPr lang="fa-IR" sz="3000" dirty="0" smtClean="0">
                <a:cs typeface="2  Mitra" panose="00000400000000000000" pitchFamily="2" charset="-78"/>
              </a:rPr>
              <a:t>ارزيابي سريع </a:t>
            </a:r>
            <a:r>
              <a:rPr lang="fa-IR" sz="3000" dirty="0">
                <a:cs typeface="2  Mitra" panose="00000400000000000000" pitchFamily="2" charset="-78"/>
              </a:rPr>
              <a:t>که طي بيست و چهار ساعت اول مرحله پاسخ شروع ميشود و نتايج آن طي سه روز اول منتشر ميگردد؛ برآورد </a:t>
            </a:r>
            <a:r>
              <a:rPr lang="fa-IR" sz="3000" dirty="0" smtClean="0">
                <a:cs typeface="2  Mitra" panose="00000400000000000000" pitchFamily="2" charset="-78"/>
              </a:rPr>
              <a:t>وضعیت بیماران </a:t>
            </a:r>
            <a:r>
              <a:rPr lang="fa-IR" sz="3000" dirty="0">
                <a:cs typeface="2  Mitra" panose="00000400000000000000" pitchFamily="2" charset="-78"/>
              </a:rPr>
              <a:t>نیازمند به دریافت داروهای خاص یا خدمات ویژه صورت پذیرد. علاوه بر برآورد جمعیت آسیب دیده، توجه به </a:t>
            </a:r>
            <a:r>
              <a:rPr lang="fa-IR" sz="3000" dirty="0" smtClean="0">
                <a:cs typeface="2  Mitra" panose="00000400000000000000" pitchFamily="2" charset="-78"/>
              </a:rPr>
              <a:t>اطلاعات پایه </a:t>
            </a:r>
            <a:r>
              <a:rPr lang="fa-IR" sz="3000" dirty="0">
                <a:cs typeface="2  Mitra" panose="00000400000000000000" pitchFamily="2" charset="-78"/>
              </a:rPr>
              <a:t>جمعیتی و خدماتی می تواند در چگونگی برنامه ریزی جهت ارائه خدمات و تداوم آن حائز اهمیت باشد.</a:t>
            </a:r>
            <a:endParaRPr lang="fa-IR" dirty="0"/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0927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1287"/>
          </a:xfrm>
          <a:solidFill>
            <a:srgbClr val="FFCCFF"/>
          </a:solidFill>
        </p:spPr>
        <p:txBody>
          <a:bodyPr>
            <a:normAutofit fontScale="90000"/>
          </a:bodyPr>
          <a:lstStyle/>
          <a:p>
            <a:pPr algn="ctr"/>
            <a:r>
              <a:rPr lang="fa-IR" b="1" dirty="0"/>
              <a:t>کارکردهای تخصصی مدیریت بیماریهای غیر واگیر در بلایا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3698942"/>
              </p:ext>
            </p:extLst>
          </p:nvPr>
        </p:nvGraphicFramePr>
        <p:xfrm>
          <a:off x="838200" y="1350960"/>
          <a:ext cx="10515600" cy="34257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/>
                <a:gridCol w="5257800"/>
              </a:tblGrid>
              <a:tr h="685151">
                <a:tc>
                  <a:txBody>
                    <a:bodyPr/>
                    <a:lstStyle/>
                    <a:p>
                      <a:pPr algn="ctr"/>
                      <a:r>
                        <a:rPr lang="fa-IR" sz="2400" dirty="0" smtClean="0">
                          <a:solidFill>
                            <a:schemeClr val="tx1"/>
                          </a:solidFill>
                          <a:cs typeface="2  Titr" panose="00000700000000000000" pitchFamily="2" charset="-78"/>
                        </a:rPr>
                        <a:t>عنوان کارکرد</a:t>
                      </a:r>
                      <a:endParaRPr lang="en-US" sz="2400" dirty="0">
                        <a:solidFill>
                          <a:schemeClr val="tx1"/>
                        </a:solidFill>
                        <a:cs typeface="2  Titr" panose="000007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2400" dirty="0" smtClean="0">
                          <a:solidFill>
                            <a:schemeClr val="tx1"/>
                          </a:solidFill>
                          <a:cs typeface="2  Titr" panose="00000700000000000000" pitchFamily="2" charset="-78"/>
                        </a:rPr>
                        <a:t>پیوست</a:t>
                      </a:r>
                      <a:endParaRPr lang="en-US" sz="2400" dirty="0">
                        <a:solidFill>
                          <a:schemeClr val="tx1"/>
                        </a:solidFill>
                        <a:cs typeface="2  Titr" panose="00000700000000000000" pitchFamily="2" charset="-78"/>
                      </a:endParaRPr>
                    </a:p>
                  </a:txBody>
                  <a:tcPr/>
                </a:tc>
              </a:tr>
              <a:tr h="685151">
                <a:tc>
                  <a:txBody>
                    <a:bodyPr/>
                    <a:lstStyle/>
                    <a:p>
                      <a:pPr algn="ctr"/>
                      <a:r>
                        <a:rPr lang="fa-IR" sz="2400" dirty="0" smtClean="0">
                          <a:cs typeface="2  Titr" panose="00000700000000000000" pitchFamily="2" charset="-78"/>
                        </a:rPr>
                        <a:t>استاندارد سازی</a:t>
                      </a:r>
                      <a:endParaRPr lang="en-US" sz="2400" dirty="0">
                        <a:cs typeface="2  Titr" panose="000007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2  Titr" panose="00000700000000000000" pitchFamily="2" charset="-78"/>
                        </a:rPr>
                        <a:t>S4-1</a:t>
                      </a:r>
                      <a:endParaRPr lang="en-US" sz="3200" dirty="0">
                        <a:cs typeface="2  Titr" panose="00000700000000000000" pitchFamily="2" charset="-78"/>
                      </a:endParaRPr>
                    </a:p>
                  </a:txBody>
                  <a:tcPr/>
                </a:tc>
              </a:tr>
              <a:tr h="685151">
                <a:tc>
                  <a:txBody>
                    <a:bodyPr/>
                    <a:lstStyle/>
                    <a:p>
                      <a:pPr algn="ctr"/>
                      <a:r>
                        <a:rPr lang="fa-IR" sz="2400" dirty="0" smtClean="0">
                          <a:cs typeface="2  Titr" panose="00000700000000000000" pitchFamily="2" charset="-78"/>
                        </a:rPr>
                        <a:t>بررسی وسعت حادثه</a:t>
                      </a:r>
                      <a:endParaRPr lang="en-US" sz="2400" dirty="0">
                        <a:cs typeface="2  Titr" panose="000007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2  Titr" panose="00000700000000000000" pitchFamily="2" charset="-78"/>
                        </a:rPr>
                        <a:t>S4-2</a:t>
                      </a:r>
                      <a:endParaRPr lang="en-US" sz="3200" dirty="0">
                        <a:cs typeface="2  Titr" panose="00000700000000000000" pitchFamily="2" charset="-78"/>
                      </a:endParaRPr>
                    </a:p>
                  </a:txBody>
                  <a:tcPr/>
                </a:tc>
              </a:tr>
              <a:tr h="685151">
                <a:tc>
                  <a:txBody>
                    <a:bodyPr/>
                    <a:lstStyle/>
                    <a:p>
                      <a:pPr algn="ctr"/>
                      <a:r>
                        <a:rPr lang="fa-IR" sz="2400" dirty="0" smtClean="0">
                          <a:cs typeface="2  Titr" panose="00000700000000000000" pitchFamily="2" charset="-78"/>
                        </a:rPr>
                        <a:t>حمایت از آسیب دیدگان</a:t>
                      </a:r>
                      <a:endParaRPr lang="en-US" sz="2400" dirty="0">
                        <a:cs typeface="2  Titr" panose="000007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2  Titr" panose="00000700000000000000" pitchFamily="2" charset="-78"/>
                        </a:rPr>
                        <a:t>S4-3</a:t>
                      </a:r>
                      <a:endParaRPr lang="en-US" sz="3200" dirty="0">
                        <a:cs typeface="2  Titr" panose="00000700000000000000" pitchFamily="2" charset="-78"/>
                      </a:endParaRPr>
                    </a:p>
                  </a:txBody>
                  <a:tcPr/>
                </a:tc>
              </a:tr>
              <a:tr h="685151">
                <a:tc>
                  <a:txBody>
                    <a:bodyPr/>
                    <a:lstStyle/>
                    <a:p>
                      <a:pPr algn="ctr"/>
                      <a:r>
                        <a:rPr lang="fa-IR" sz="2400" dirty="0" smtClean="0">
                          <a:cs typeface="2  Titr" panose="00000700000000000000" pitchFamily="2" charset="-78"/>
                        </a:rPr>
                        <a:t>ارزیابی فعالیت ها</a:t>
                      </a:r>
                      <a:endParaRPr lang="en-US" sz="2400" dirty="0">
                        <a:cs typeface="2  Titr" panose="000007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2  Titr" panose="00000700000000000000" pitchFamily="2" charset="-78"/>
                        </a:rPr>
                        <a:t>S4-4</a:t>
                      </a:r>
                      <a:endParaRPr lang="en-US" sz="3200" dirty="0">
                        <a:cs typeface="2  Titr" panose="00000700000000000000" pitchFamily="2" charset="-78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4146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1325723"/>
              </p:ext>
            </p:extLst>
          </p:nvPr>
        </p:nvGraphicFramePr>
        <p:xfrm>
          <a:off x="859809" y="599957"/>
          <a:ext cx="10534935" cy="3793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34935"/>
              </a:tblGrid>
              <a:tr h="1119298">
                <a:tc>
                  <a:txBody>
                    <a:bodyPr/>
                    <a:lstStyle/>
                    <a:p>
                      <a:pPr algn="ctr"/>
                      <a:r>
                        <a:rPr lang="fa-IR" sz="28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2  Titr" panose="00000700000000000000" pitchFamily="2" charset="-78"/>
                        </a:rPr>
                        <a:t>کارکرد تخصصی مدیریت بیماری های غیر واگیر</a:t>
                      </a:r>
                      <a:endParaRPr lang="en-US" sz="2800" dirty="0">
                        <a:solidFill>
                          <a:schemeClr val="tx1"/>
                        </a:solidFill>
                        <a:cs typeface="2  Titr" panose="00000700000000000000" pitchFamily="2" charset="-78"/>
                      </a:endParaRPr>
                    </a:p>
                  </a:txBody>
                  <a:tcPr anchor="ctr"/>
                </a:tc>
              </a:tr>
              <a:tr h="1119298">
                <a:tc>
                  <a:txBody>
                    <a:bodyPr/>
                    <a:lstStyle/>
                    <a:p>
                      <a:pPr algn="ctr" rtl="1"/>
                      <a:r>
                        <a:rPr lang="fa-IR" sz="2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2  Titr" panose="00000700000000000000" pitchFamily="2" charset="-78"/>
                        </a:rPr>
                        <a:t>پیوست 1- </a:t>
                      </a:r>
                      <a:r>
                        <a:rPr lang="en-US" sz="2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2  Titr" panose="00000700000000000000" pitchFamily="2" charset="-78"/>
                        </a:rPr>
                        <a:t>S</a:t>
                      </a:r>
                      <a:r>
                        <a:rPr lang="en-US" sz="2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2  Titr" panose="00000700000000000000" pitchFamily="2" charset="-78"/>
                        </a:rPr>
                        <a:t>4 </a:t>
                      </a:r>
                      <a:r>
                        <a:rPr lang="fa-IR" sz="2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2  Titr" panose="00000700000000000000" pitchFamily="2" charset="-78"/>
                        </a:rPr>
                        <a:t>استاندارد سازی در مدیریت بلایا</a:t>
                      </a:r>
                      <a:r>
                        <a:rPr lang="en-US" sz="2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2  Titr" panose="00000700000000000000" pitchFamily="2" charset="-78"/>
                        </a:rPr>
                        <a:t>:</a:t>
                      </a:r>
                      <a:endParaRPr lang="en-US" sz="2800" dirty="0">
                        <a:cs typeface="2  Titr" panose="00000700000000000000" pitchFamily="2" charset="-78"/>
                      </a:endParaRPr>
                    </a:p>
                  </a:txBody>
                  <a:tcPr anchor="ctr"/>
                </a:tc>
              </a:tr>
              <a:tr h="1119298">
                <a:tc>
                  <a:txBody>
                    <a:bodyPr/>
                    <a:lstStyle/>
                    <a:p>
                      <a:pPr algn="r" rtl="1"/>
                      <a:r>
                        <a:rPr lang="fa-IR" sz="24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واحد مسئول: </a:t>
                      </a:r>
                      <a:r>
                        <a:rPr lang="fa-IR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2  Mitra" panose="00000400000000000000" pitchFamily="2" charset="-78"/>
                        </a:rPr>
                        <a:t>مرکز مدیریت بیماریهای غیر واگیر</a:t>
                      </a:r>
                    </a:p>
                    <a:p>
                      <a:pPr algn="r" rtl="1"/>
                      <a:r>
                        <a:rPr lang="fa-IR" sz="24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واحدهای همکار: </a:t>
                      </a:r>
                      <a:r>
                        <a:rPr lang="fa-IR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2  Mitra" panose="00000400000000000000" pitchFamily="2" charset="-78"/>
                        </a:rPr>
                        <a:t>مرکز سلامت و محیط کار، کمیته بهداشت دبيرخانه كارگروه بهداشت و درمان در بلایا، دفتر سلامت جمعیت،خانواده و مدارس، مرکز مدیریت بيماریهاي واگیر، دفتر آموزش و ارتقاءسلامت، دفتر سلامت روان، مركز مديريت شبكه</a:t>
                      </a:r>
                      <a:endParaRPr lang="en-US" sz="2400" dirty="0">
                        <a:cs typeface="2  Mitra" panose="00000400000000000000" pitchFamily="2" charset="-78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783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1352"/>
            <a:ext cx="10515600" cy="767639"/>
          </a:xfrm>
          <a:solidFill>
            <a:srgbClr val="FFCCFF"/>
          </a:solidFill>
        </p:spPr>
        <p:txBody>
          <a:bodyPr/>
          <a:lstStyle/>
          <a:p>
            <a:pPr algn="ctr"/>
            <a:r>
              <a:rPr lang="fa-IR" b="1" dirty="0"/>
              <a:t>شرح کارکرد: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19116"/>
            <a:ext cx="10515600" cy="5057847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fa-IR" dirty="0">
                <a:cs typeface="2  Mitra" panose="00000400000000000000" pitchFamily="2" charset="-78"/>
              </a:rPr>
              <a:t>منظور از استاندارد سازی ؛ هماهنگی جهت تامین تجهیزات و ظرفیت سازی </a:t>
            </a:r>
            <a:r>
              <a:rPr lang="fa-IR" dirty="0" smtClean="0">
                <a:cs typeface="2  Mitra" panose="00000400000000000000" pitchFamily="2" charset="-78"/>
              </a:rPr>
              <a:t>(آموزش </a:t>
            </a:r>
            <a:r>
              <a:rPr lang="fa-IR" dirty="0">
                <a:cs typeface="2  Mitra" panose="00000400000000000000" pitchFamily="2" charset="-78"/>
              </a:rPr>
              <a:t>عموم مردم و کارکنان </a:t>
            </a:r>
            <a:r>
              <a:rPr lang="fa-IR" dirty="0" smtClean="0">
                <a:cs typeface="2  Mitra" panose="00000400000000000000" pitchFamily="2" charset="-78"/>
              </a:rPr>
              <a:t>بهداشتی،تهیه </a:t>
            </a:r>
            <a:r>
              <a:rPr lang="fa-IR" dirty="0">
                <a:cs typeface="2  Mitra" panose="00000400000000000000" pitchFamily="2" charset="-78"/>
              </a:rPr>
              <a:t>دستور العمل ها ، تکمیل چک لیست پایش و </a:t>
            </a:r>
            <a:r>
              <a:rPr lang="fa-IR" dirty="0" smtClean="0">
                <a:cs typeface="2  Mitra" panose="00000400000000000000" pitchFamily="2" charset="-78"/>
              </a:rPr>
              <a:t>...) </a:t>
            </a:r>
            <a:r>
              <a:rPr lang="fa-IR" dirty="0">
                <a:cs typeface="2  Mitra" panose="00000400000000000000" pitchFamily="2" charset="-78"/>
              </a:rPr>
              <a:t>می باشد</a:t>
            </a:r>
            <a:r>
              <a:rPr lang="fa-IR" dirty="0" smtClean="0">
                <a:cs typeface="2  Mitra" panose="00000400000000000000" pitchFamily="2" charset="-78"/>
              </a:rPr>
              <a:t>.</a:t>
            </a:r>
          </a:p>
          <a:p>
            <a:pPr algn="r" rtl="1">
              <a:lnSpc>
                <a:spcPct val="150000"/>
              </a:lnSpc>
            </a:pPr>
            <a:r>
              <a:rPr lang="fa-IR" dirty="0" smtClean="0">
                <a:cs typeface="2  Mitra" panose="00000400000000000000" pitchFamily="2" charset="-78"/>
              </a:rPr>
              <a:t>اطلاع </a:t>
            </a:r>
            <a:r>
              <a:rPr lang="fa-IR" dirty="0">
                <a:cs typeface="2  Mitra" panose="00000400000000000000" pitchFamily="2" charset="-78"/>
              </a:rPr>
              <a:t>رساني ، بدون اينكه باعث رعب و وحشت شود ، بسیار مهم است ضمن انکه برقراري ارتباط صحیح مي </a:t>
            </a:r>
            <a:r>
              <a:rPr lang="fa-IR" dirty="0" smtClean="0">
                <a:cs typeface="2  Mitra" panose="00000400000000000000" pitchFamily="2" charset="-78"/>
              </a:rPr>
              <a:t>تواند نقش </a:t>
            </a:r>
            <a:r>
              <a:rPr lang="fa-IR" dirty="0">
                <a:cs typeface="2  Mitra" panose="00000400000000000000" pitchFamily="2" charset="-78"/>
              </a:rPr>
              <a:t>مثبتي در پاسخ هاي اورژانسي داشته باشد. </a:t>
            </a:r>
            <a:endParaRPr lang="fa-IR" dirty="0" smtClean="0">
              <a:cs typeface="2  Mitra" panose="000004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fa-IR" dirty="0" smtClean="0">
                <a:cs typeface="2  Mitra" panose="00000400000000000000" pitchFamily="2" charset="-78"/>
              </a:rPr>
              <a:t>آموزش </a:t>
            </a:r>
            <a:r>
              <a:rPr lang="fa-IR" dirty="0">
                <a:cs typeface="2  Mitra" panose="00000400000000000000" pitchFamily="2" charset="-78"/>
              </a:rPr>
              <a:t>پرسنل بهداشتی درمانی با توجه به آشنايي كامل آنها </a:t>
            </a:r>
            <a:r>
              <a:rPr lang="fa-IR" dirty="0" smtClean="0">
                <a:cs typeface="2  Mitra" panose="00000400000000000000" pitchFamily="2" charset="-78"/>
              </a:rPr>
              <a:t>به فعاليت </a:t>
            </a:r>
            <a:r>
              <a:rPr lang="fa-IR" dirty="0">
                <a:cs typeface="2  Mitra" panose="00000400000000000000" pitchFamily="2" charset="-78"/>
              </a:rPr>
              <a:t>هاي اجرايي، می تواند در ثبت اطلاعات و رسيدگي به بيماران در هنگام اضطرار بسيار موثري باشد البته </a:t>
            </a:r>
            <a:r>
              <a:rPr lang="fa-IR" dirty="0" smtClean="0">
                <a:cs typeface="2  Mitra" panose="00000400000000000000" pitchFamily="2" charset="-78"/>
              </a:rPr>
              <a:t>ميزان اين </a:t>
            </a:r>
            <a:r>
              <a:rPr lang="fa-IR" dirty="0">
                <a:cs typeface="2  Mitra" panose="00000400000000000000" pitchFamily="2" charset="-78"/>
              </a:rPr>
              <a:t>مشاركت بسته به تمايات و پتانسيل هاي آن ها متفاوت است.</a:t>
            </a:r>
            <a:endParaRPr lang="en-US" dirty="0">
              <a:cs typeface="2  Mitr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6032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1353"/>
            <a:ext cx="10515600" cy="808582"/>
          </a:xfrm>
          <a:solidFill>
            <a:srgbClr val="FFCCFF"/>
          </a:solidFill>
        </p:spPr>
        <p:txBody>
          <a:bodyPr>
            <a:noAutofit/>
          </a:bodyPr>
          <a:lstStyle/>
          <a:p>
            <a:pPr algn="ctr" rtl="1"/>
            <a:r>
              <a:rPr lang="fa-IR" sz="3200" b="1" dirty="0"/>
              <a:t>به منظور استاندارد سازی هر چه بهتر در مواجهه با بلایا نکات زیر پیشنهاد می گردد :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8299"/>
            <a:ext cx="10515600" cy="4948664"/>
          </a:xfr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pPr algn="r" rtl="1">
              <a:lnSpc>
                <a:spcPct val="150000"/>
              </a:lnSpc>
            </a:pPr>
            <a:r>
              <a:rPr lang="fa-IR" dirty="0">
                <a:cs typeface="2  Mitra" panose="00000400000000000000" pitchFamily="2" charset="-78"/>
              </a:rPr>
              <a:t>برنامه ريزي و هماهنگی در جهت آموزش و اجراي برنامه هاي آموزشي مقابله با </a:t>
            </a:r>
            <a:r>
              <a:rPr lang="fa-IR" dirty="0" smtClean="0">
                <a:cs typeface="2  Mitra" panose="00000400000000000000" pitchFamily="2" charset="-78"/>
              </a:rPr>
              <a:t>بلايا</a:t>
            </a:r>
          </a:p>
          <a:p>
            <a:pPr algn="r" rtl="1">
              <a:lnSpc>
                <a:spcPct val="150000"/>
              </a:lnSpc>
            </a:pPr>
            <a:r>
              <a:rPr lang="fa-IR" dirty="0">
                <a:cs typeface="2  Mitra" panose="00000400000000000000" pitchFamily="2" charset="-78"/>
              </a:rPr>
              <a:t>هماهنگي در برگزاري دوره هاي آموزشي نيروهاي شاغل درانجام ا قدامات ضروری اولیه هنگام مواجهه با بحران</a:t>
            </a:r>
          </a:p>
          <a:p>
            <a:pPr algn="r" rtl="1">
              <a:lnSpc>
                <a:spcPct val="150000"/>
              </a:lnSpc>
            </a:pPr>
            <a:r>
              <a:rPr lang="fa-IR" dirty="0">
                <a:cs typeface="2  Mitra" panose="00000400000000000000" pitchFamily="2" charset="-78"/>
              </a:rPr>
              <a:t>و ارائه گواهينامه بعد از گذراندن </a:t>
            </a:r>
            <a:r>
              <a:rPr lang="fa-IR" dirty="0" smtClean="0">
                <a:cs typeface="2  Mitra" panose="00000400000000000000" pitchFamily="2" charset="-78"/>
              </a:rPr>
              <a:t>دوره</a:t>
            </a:r>
          </a:p>
          <a:p>
            <a:pPr algn="r" rtl="1">
              <a:lnSpc>
                <a:spcPct val="150000"/>
              </a:lnSpc>
            </a:pPr>
            <a:r>
              <a:rPr lang="fa-IR" dirty="0">
                <a:cs typeface="2  Mitra" panose="00000400000000000000" pitchFamily="2" charset="-78"/>
              </a:rPr>
              <a:t>ایجاد ظرفیت همکاری در سایر گروه های پزشکی از جمله دندان </a:t>
            </a:r>
            <a:r>
              <a:rPr lang="fa-IR" dirty="0" smtClean="0">
                <a:cs typeface="2  Mitra" panose="00000400000000000000" pitchFamily="2" charset="-78"/>
              </a:rPr>
              <a:t>پزشکان</a:t>
            </a:r>
          </a:p>
          <a:p>
            <a:pPr algn="r" rtl="1">
              <a:lnSpc>
                <a:spcPct val="150000"/>
              </a:lnSpc>
            </a:pPr>
            <a:r>
              <a:rPr lang="fa-IR" dirty="0">
                <a:cs typeface="2  Mitra" panose="00000400000000000000" pitchFamily="2" charset="-78"/>
              </a:rPr>
              <a:t>هماهنگي هاي درون سازماني </a:t>
            </a:r>
            <a:r>
              <a:rPr lang="fa-IR" dirty="0" smtClean="0">
                <a:cs typeface="2  Mitra" panose="00000400000000000000" pitchFamily="2" charset="-78"/>
              </a:rPr>
              <a:t>(وزارت </a:t>
            </a:r>
            <a:r>
              <a:rPr lang="fa-IR" dirty="0">
                <a:cs typeface="2  Mitra" panose="00000400000000000000" pitchFamily="2" charset="-78"/>
              </a:rPr>
              <a:t>بهداشت، درمان و آموزش پزشکی، امور درمان و دانشكده های دندان پزشكي در</a:t>
            </a:r>
          </a:p>
          <a:p>
            <a:pPr algn="r" rtl="1">
              <a:lnSpc>
                <a:spcPct val="150000"/>
              </a:lnSpc>
            </a:pPr>
            <a:r>
              <a:rPr lang="fa-IR" dirty="0">
                <a:cs typeface="2  Mitra" panose="00000400000000000000" pitchFamily="2" charset="-78"/>
              </a:rPr>
              <a:t>جهت جذب نيرو و تجهيزات ومواد </a:t>
            </a:r>
            <a:r>
              <a:rPr lang="fa-IR" dirty="0" smtClean="0">
                <a:cs typeface="2  Mitra" panose="00000400000000000000" pitchFamily="2" charset="-78"/>
              </a:rPr>
              <a:t>مصرفي) </a:t>
            </a:r>
            <a:r>
              <a:rPr lang="fa-IR" dirty="0">
                <a:cs typeface="2  Mitra" panose="00000400000000000000" pitchFamily="2" charset="-78"/>
              </a:rPr>
              <a:t>و هماهنگي هاي برون سازماني </a:t>
            </a:r>
            <a:r>
              <a:rPr lang="fa-IR" dirty="0" smtClean="0">
                <a:cs typeface="2  Mitra" panose="00000400000000000000" pitchFamily="2" charset="-78"/>
              </a:rPr>
              <a:t>(نظام </a:t>
            </a:r>
            <a:r>
              <a:rPr lang="fa-IR" dirty="0">
                <a:cs typeface="2  Mitra" panose="00000400000000000000" pitchFamily="2" charset="-78"/>
              </a:rPr>
              <a:t>پزشكي، انجمن های تخصصی دندان پزشکی،</a:t>
            </a:r>
          </a:p>
          <a:p>
            <a:pPr algn="r" rtl="1">
              <a:lnSpc>
                <a:spcPct val="150000"/>
              </a:lnSpc>
            </a:pPr>
            <a:r>
              <a:rPr lang="fa-IR" dirty="0">
                <a:cs typeface="2  Mitra" panose="00000400000000000000" pitchFamily="2" charset="-78"/>
              </a:rPr>
              <a:t>سازمانهاي خيريه، سازمانهاي بين المللي درجهت جذب نيرو، تجهيزات ومواد </a:t>
            </a:r>
            <a:r>
              <a:rPr lang="fa-IR" dirty="0" smtClean="0">
                <a:cs typeface="2  Mitra" panose="00000400000000000000" pitchFamily="2" charset="-78"/>
              </a:rPr>
              <a:t>مصرفي) </a:t>
            </a:r>
            <a:r>
              <a:rPr lang="fa-IR" dirty="0">
                <a:cs typeface="2  Mitra" panose="00000400000000000000" pitchFamily="2" charset="-78"/>
              </a:rPr>
              <a:t>جهت ایجاد ظرفیت های </a:t>
            </a:r>
            <a:r>
              <a:rPr lang="fa-IR" dirty="0" smtClean="0">
                <a:cs typeface="2  Mitra" panose="00000400000000000000" pitchFamily="2" charset="-78"/>
              </a:rPr>
              <a:t>همکاری</a:t>
            </a:r>
          </a:p>
          <a:p>
            <a:pPr algn="r" rtl="1">
              <a:lnSpc>
                <a:spcPct val="150000"/>
              </a:lnSpc>
            </a:pPr>
            <a:r>
              <a:rPr lang="fa-IR" dirty="0">
                <a:cs typeface="2  Mitra" panose="00000400000000000000" pitchFamily="2" charset="-78"/>
              </a:rPr>
              <a:t>دپوی تجهیزات (</a:t>
            </a:r>
            <a:r>
              <a:rPr lang="fa-IR" dirty="0" smtClean="0">
                <a:cs typeface="2  Mitra" panose="00000400000000000000" pitchFamily="2" charset="-78"/>
              </a:rPr>
              <a:t>با </a:t>
            </a:r>
            <a:r>
              <a:rPr lang="fa-IR" dirty="0">
                <a:cs typeface="2  Mitra" panose="00000400000000000000" pitchFamily="2" charset="-78"/>
              </a:rPr>
              <a:t>رعايت تاريخ </a:t>
            </a:r>
            <a:r>
              <a:rPr lang="fa-IR" dirty="0" smtClean="0">
                <a:cs typeface="2  Mitra" panose="00000400000000000000" pitchFamily="2" charset="-78"/>
              </a:rPr>
              <a:t>انقضاء) </a:t>
            </a:r>
            <a:r>
              <a:rPr lang="fa-IR" dirty="0">
                <a:cs typeface="2  Mitra" panose="00000400000000000000" pitchFamily="2" charset="-78"/>
              </a:rPr>
              <a:t>جهت ارائه خدمات سطح 1 و 2 در شرایط اضطرار.</a:t>
            </a:r>
            <a:endParaRPr lang="en-US" dirty="0">
              <a:cs typeface="2  Mitr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198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1699697"/>
              </p:ext>
            </p:extLst>
          </p:nvPr>
        </p:nvGraphicFramePr>
        <p:xfrm>
          <a:off x="859809" y="599957"/>
          <a:ext cx="10534935" cy="3793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34935"/>
              </a:tblGrid>
              <a:tr h="1119298">
                <a:tc>
                  <a:txBody>
                    <a:bodyPr/>
                    <a:lstStyle/>
                    <a:p>
                      <a:pPr algn="ctr"/>
                      <a:r>
                        <a:rPr lang="fa-IR" sz="28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2  Titr" panose="00000700000000000000" pitchFamily="2" charset="-78"/>
                        </a:rPr>
                        <a:t>کارکرد تخصصی مدیریت بیماری های غیر واگیر</a:t>
                      </a:r>
                      <a:endParaRPr lang="en-US" sz="2800" dirty="0">
                        <a:solidFill>
                          <a:schemeClr val="tx1"/>
                        </a:solidFill>
                        <a:cs typeface="2  Titr" panose="00000700000000000000" pitchFamily="2" charset="-78"/>
                      </a:endParaRPr>
                    </a:p>
                  </a:txBody>
                  <a:tcPr anchor="ctr"/>
                </a:tc>
              </a:tr>
              <a:tr h="1119298">
                <a:tc>
                  <a:txBody>
                    <a:bodyPr/>
                    <a:lstStyle/>
                    <a:p>
                      <a:pPr algn="ctr" rtl="1"/>
                      <a:r>
                        <a:rPr lang="fa-IR" sz="2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2  Titr" panose="00000700000000000000" pitchFamily="2" charset="-78"/>
                        </a:rPr>
                        <a:t>پیوست 2- </a:t>
                      </a:r>
                      <a:r>
                        <a:rPr lang="en-US" sz="2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2  Titr" panose="00000700000000000000" pitchFamily="2" charset="-78"/>
                        </a:rPr>
                        <a:t>S</a:t>
                      </a:r>
                      <a:r>
                        <a:rPr lang="en-US" sz="2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2  Titr" panose="00000700000000000000" pitchFamily="2" charset="-78"/>
                        </a:rPr>
                        <a:t>4 </a:t>
                      </a:r>
                      <a:r>
                        <a:rPr lang="fa-IR" sz="2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2  Titr" panose="00000700000000000000" pitchFamily="2" charset="-78"/>
                        </a:rPr>
                        <a:t>: </a:t>
                      </a:r>
                      <a:r>
                        <a:rPr lang="fa-IR" sz="28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2  Titr" panose="00000700000000000000" pitchFamily="2" charset="-78"/>
                        </a:rPr>
                        <a:t>بررسی وسعت حادثه در مدیریت بلایا</a:t>
                      </a:r>
                      <a:endParaRPr lang="en-US" sz="2800" b="1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2  Titr" panose="00000700000000000000" pitchFamily="2" charset="-78"/>
                      </a:endParaRPr>
                    </a:p>
                  </a:txBody>
                  <a:tcPr anchor="ctr"/>
                </a:tc>
              </a:tr>
              <a:tr h="1119298">
                <a:tc>
                  <a:txBody>
                    <a:bodyPr/>
                    <a:lstStyle/>
                    <a:p>
                      <a:pPr algn="r" rtl="1"/>
                      <a:r>
                        <a:rPr lang="fa-IR" sz="2400" b="1" i="0" u="none" strike="noStrike" baseline="0" dirty="0" smtClean="0">
                          <a:solidFill>
                            <a:srgbClr val="00AEF0"/>
                          </a:solidFill>
                          <a:latin typeface="BMitraBold"/>
                        </a:rPr>
                        <a:t>واحد مسئول: </a:t>
                      </a:r>
                      <a:r>
                        <a:rPr lang="fa-IR" sz="2400" b="0" i="0" u="none" strike="noStrike" baseline="0" dirty="0" smtClean="0">
                          <a:solidFill>
                            <a:srgbClr val="000000"/>
                          </a:solidFill>
                          <a:latin typeface="BMitra"/>
                        </a:rPr>
                        <a:t>مرکز مدیریت بیماریها ی غیر واگیر</a:t>
                      </a:r>
                    </a:p>
                    <a:p>
                      <a:pPr algn="r" rtl="1"/>
                      <a:r>
                        <a:rPr lang="fa-IR" sz="2400" b="1" i="0" u="none" strike="noStrike" baseline="0" dirty="0" smtClean="0">
                          <a:solidFill>
                            <a:srgbClr val="00AEF0"/>
                          </a:solidFill>
                          <a:latin typeface="BMitraBold"/>
                        </a:rPr>
                        <a:t>واحدهای همکار: </a:t>
                      </a:r>
                      <a:r>
                        <a:rPr lang="fa-IR" sz="2400" b="0" i="0" u="none" strike="noStrike" baseline="0" dirty="0" smtClean="0">
                          <a:solidFill>
                            <a:srgbClr val="000000"/>
                          </a:solidFill>
                          <a:latin typeface="BMitra"/>
                        </a:rPr>
                        <a:t>مرکز سلامت و محیط کار، کمیته بهداشت دبيرخانه كارگروه بهداشت و درمان در بلایا، دفتر سلامت جمعیت،خانواده و مدارس - مرکز مدیریت بيماریهاي واگیر، دفتر آموزش و ارتقاء سلامت، دفتر سلامت روان، مركز مديريت شبكه</a:t>
                      </a:r>
                      <a:endParaRPr lang="en-US" sz="2400" dirty="0">
                        <a:cs typeface="2  Mitra" panose="00000400000000000000" pitchFamily="2" charset="-78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6662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55944"/>
            <a:ext cx="10515600" cy="699400"/>
          </a:xfrm>
          <a:solidFill>
            <a:srgbClr val="FFCCFF"/>
          </a:solidFill>
        </p:spPr>
        <p:txBody>
          <a:bodyPr/>
          <a:lstStyle/>
          <a:p>
            <a:pPr algn="r" rtl="1"/>
            <a:r>
              <a:rPr lang="fa-IR" b="1" dirty="0"/>
              <a:t>شرح کارکرد: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73708"/>
            <a:ext cx="10515600" cy="5003256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algn="r" rtl="1"/>
            <a:r>
              <a:rPr lang="fa-IR" dirty="0">
                <a:cs typeface="2  Mitra" panose="00000400000000000000" pitchFamily="2" charset="-78"/>
              </a:rPr>
              <a:t>بررسی وسعت حادثه حادثه از نظر بیماری های غیرواگیر با فعالیت های شناسایی تعداد و پراکندگی بیماران و افراد درمعرض خطر، تعیین اولویت و نوع مداخله، هماهنگی جهت اجرای فعالیت های اولویت دار، تولید اطلاعات در سطح داخلی و بین المللی و تکمیل فرم بررسی وضعیت بیماریهای غیر واگیرانجام می گردد.</a:t>
            </a:r>
          </a:p>
          <a:p>
            <a:pPr algn="r" rtl="1"/>
            <a:r>
              <a:rPr lang="fa-IR" b="1" dirty="0">
                <a:cs typeface="2  Mitra" panose="00000400000000000000" pitchFamily="2" charset="-78"/>
              </a:rPr>
              <a:t>حداقل داده هایی که برای تداوم ارائه خدمات سلامتی بیماریهای غیر واگیر باید جمع آوری شوند شامل موارد ذیل هستند:</a:t>
            </a:r>
          </a:p>
          <a:p>
            <a:pPr algn="r" rtl="1"/>
            <a:r>
              <a:rPr lang="fa-IR" dirty="0" smtClean="0">
                <a:cs typeface="2  Mitra" panose="00000400000000000000" pitchFamily="2" charset="-78"/>
              </a:rPr>
              <a:t>اطلاعات </a:t>
            </a:r>
            <a:r>
              <a:rPr lang="fa-IR" dirty="0">
                <a:cs typeface="2  Mitra" panose="00000400000000000000" pitchFamily="2" charset="-78"/>
              </a:rPr>
              <a:t>پایه بهداشتی شامل: پوشش برنامه های بهداشتی در حوزه مدیریت بیماری های غیرواگیر برای بیماری </a:t>
            </a:r>
            <a:r>
              <a:rPr lang="fa-IR" dirty="0" smtClean="0">
                <a:cs typeface="2  Mitra" panose="00000400000000000000" pitchFamily="2" charset="-78"/>
              </a:rPr>
              <a:t>های فشارخون</a:t>
            </a:r>
            <a:r>
              <a:rPr lang="fa-IR" dirty="0">
                <a:cs typeface="2  Mitra" panose="00000400000000000000" pitchFamily="2" charset="-78"/>
              </a:rPr>
              <a:t>، دیابت، تالاسمی، کم کاری مادرزادی تیرویید نوزاران، </a:t>
            </a:r>
            <a:r>
              <a:rPr lang="en-US" dirty="0">
                <a:cs typeface="2  Mitra" panose="00000400000000000000" pitchFamily="2" charset="-78"/>
              </a:rPr>
              <a:t>PKU </a:t>
            </a:r>
            <a:r>
              <a:rPr lang="fa-IR" dirty="0">
                <a:cs typeface="2  Mitra" panose="00000400000000000000" pitchFamily="2" charset="-78"/>
              </a:rPr>
              <a:t>و </a:t>
            </a:r>
            <a:r>
              <a:rPr lang="fa-IR" dirty="0" smtClean="0">
                <a:cs typeface="2  Mitra" panose="00000400000000000000" pitchFamily="2" charset="-78"/>
              </a:rPr>
              <a:t>سرطان</a:t>
            </a:r>
          </a:p>
          <a:p>
            <a:pPr algn="r" rtl="1"/>
            <a:r>
              <a:rPr lang="fa-IR" dirty="0">
                <a:cs typeface="2  Mitra" panose="00000400000000000000" pitchFamily="2" charset="-78"/>
              </a:rPr>
              <a:t>ساختار جمعیتی شامل: تعداد کل جمعیت آسیب دیده، تعداد افراد تحت مراقبت )درمان و پیگیری( در برنامه های بهداشتی</a:t>
            </a:r>
          </a:p>
          <a:p>
            <a:pPr algn="r" rtl="1"/>
            <a:r>
              <a:rPr lang="fa-IR" dirty="0">
                <a:cs typeface="2  Mitra" panose="00000400000000000000" pitchFamily="2" charset="-78"/>
              </a:rPr>
              <a:t>کنترل و پیشگیری فشارخون، دیابت تیپ 2، تالاسمی، کم کاری مادرزادی تیرویید نوزادان، </a:t>
            </a:r>
            <a:r>
              <a:rPr lang="en-US" dirty="0">
                <a:cs typeface="2  Mitra" panose="00000400000000000000" pitchFamily="2" charset="-78"/>
              </a:rPr>
              <a:t>PKU </a:t>
            </a:r>
            <a:r>
              <a:rPr lang="fa-IR" dirty="0">
                <a:cs typeface="2  Mitra" panose="00000400000000000000" pitchFamily="2" charset="-78"/>
              </a:rPr>
              <a:t>و سرطان</a:t>
            </a:r>
            <a:endParaRPr lang="en-US" dirty="0">
              <a:cs typeface="2  Mitr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5033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50376"/>
            <a:ext cx="10515600" cy="6155139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r" rtl="1">
              <a:lnSpc>
                <a:spcPct val="220000"/>
              </a:lnSpc>
            </a:pPr>
            <a:r>
              <a:rPr lang="fa-IR" sz="2000" dirty="0"/>
              <a:t>ساختار و وضعیت ارایه خدمات بهداشتی درمانی در منطقه آسیب دیده شامل: چگونگی دسترسی مردم به مراکز بهداشتی درمانی، آزمایشگاه ها و بیمارستان های موجود، میزان تخریب و تعداد تخت بیمارستانی در دسترس، وضعیت دارو و مسکن، تعداد افراد و پرسنل بهداشتی در دسترس و مورد نیاز ( این بخش از اطلاعات به صورت مشترک با سایر دفاتر یا معاونت ها می تواند تولید شود و در دسترس قرار گیرد) </a:t>
            </a:r>
          </a:p>
          <a:p>
            <a:pPr algn="r" rtl="1"/>
            <a:r>
              <a:rPr lang="fa-IR" sz="2000" dirty="0"/>
              <a:t>لازم است تجزیه و تحلیل داده های جمع آوری شده </a:t>
            </a:r>
            <a:r>
              <a:rPr lang="fa-IR" sz="2000" b="1" dirty="0"/>
              <a:t>منجر به تولید گزارشی </a:t>
            </a:r>
            <a:r>
              <a:rPr lang="fa-IR" sz="2000" dirty="0"/>
              <a:t>شود که براساس آن بتوان برآورد وسعت </a:t>
            </a:r>
            <a:r>
              <a:rPr lang="fa-IR" sz="2000" dirty="0" smtClean="0"/>
              <a:t>تهدیدهای بیماری </a:t>
            </a:r>
            <a:r>
              <a:rPr lang="fa-IR" sz="2000" dirty="0"/>
              <a:t>های غیرواگیر در جامعه مورد نظر و برنامه ریزی براي تعیین نوع و مقدار مداخلات، اولویت و چگونگی اجرای آنها انجام گردد.</a:t>
            </a:r>
          </a:p>
          <a:p>
            <a:pPr algn="r" rtl="1"/>
            <a:r>
              <a:rPr lang="fa-IR" sz="2000" dirty="0"/>
              <a:t>ضمن آنکه بهتر است شفاف و ساده باشد تا توسط مدیران و سیاستگذاران مورد استفاده قرار گیرد و قابلیت توزیع در بین سازمان </a:t>
            </a:r>
            <a:r>
              <a:rPr lang="fa-IR" sz="2000" dirty="0" smtClean="0"/>
              <a:t>های درگیردرون </a:t>
            </a:r>
            <a:r>
              <a:rPr lang="fa-IR" sz="2000" dirty="0"/>
              <a:t>بخشی و برون بخشی داشته </a:t>
            </a:r>
            <a:r>
              <a:rPr lang="fa-IR" sz="2000" dirty="0" smtClean="0"/>
              <a:t>باشد</a:t>
            </a:r>
            <a:endParaRPr lang="en-US" sz="2000" dirty="0">
              <a:cs typeface="2  Mitr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6479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3595418"/>
              </p:ext>
            </p:extLst>
          </p:nvPr>
        </p:nvGraphicFramePr>
        <p:xfrm>
          <a:off x="859809" y="599957"/>
          <a:ext cx="10534935" cy="3793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34935"/>
              </a:tblGrid>
              <a:tr h="1119298">
                <a:tc>
                  <a:txBody>
                    <a:bodyPr/>
                    <a:lstStyle/>
                    <a:p>
                      <a:pPr algn="ctr"/>
                      <a:r>
                        <a:rPr lang="fa-IR" sz="28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2  Titr" panose="00000700000000000000" pitchFamily="2" charset="-78"/>
                        </a:rPr>
                        <a:t>کارکرد تخصصی مدیریت بیماری های غیر واگیر</a:t>
                      </a:r>
                      <a:endParaRPr lang="en-US" sz="2800" dirty="0">
                        <a:solidFill>
                          <a:schemeClr val="tx1"/>
                        </a:solidFill>
                        <a:cs typeface="2  Titr" panose="00000700000000000000" pitchFamily="2" charset="-78"/>
                      </a:endParaRPr>
                    </a:p>
                  </a:txBody>
                  <a:tcPr anchor="ctr"/>
                </a:tc>
              </a:tr>
              <a:tr h="1119298">
                <a:tc>
                  <a:txBody>
                    <a:bodyPr/>
                    <a:lstStyle/>
                    <a:p>
                      <a:pPr algn="ctr" rtl="1"/>
                      <a:r>
                        <a:rPr lang="fa-IR" sz="2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2  Titr" panose="00000700000000000000" pitchFamily="2" charset="-78"/>
                        </a:rPr>
                        <a:t>پیوست 3- </a:t>
                      </a:r>
                      <a:r>
                        <a:rPr lang="en-US" sz="2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2  Titr" panose="00000700000000000000" pitchFamily="2" charset="-78"/>
                        </a:rPr>
                        <a:t>S</a:t>
                      </a:r>
                      <a:r>
                        <a:rPr lang="en-US" sz="2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2  Titr" panose="00000700000000000000" pitchFamily="2" charset="-78"/>
                        </a:rPr>
                        <a:t>4 </a:t>
                      </a:r>
                      <a:r>
                        <a:rPr lang="fa-IR" sz="2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2  Titr" panose="00000700000000000000" pitchFamily="2" charset="-78"/>
                        </a:rPr>
                        <a:t>: </a:t>
                      </a:r>
                      <a:r>
                        <a:rPr lang="fa-IR" sz="28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2  Titr" panose="00000700000000000000" pitchFamily="2" charset="-78"/>
                        </a:rPr>
                        <a:t>حمایت از آسیب دیدگان در مدیریت بلایا</a:t>
                      </a:r>
                      <a:endParaRPr lang="en-US" sz="2800" b="1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2  Titr" panose="00000700000000000000" pitchFamily="2" charset="-78"/>
                      </a:endParaRPr>
                    </a:p>
                  </a:txBody>
                  <a:tcPr anchor="ctr"/>
                </a:tc>
              </a:tr>
              <a:tr h="1119298">
                <a:tc>
                  <a:txBody>
                    <a:bodyPr/>
                    <a:lstStyle/>
                    <a:p>
                      <a:pPr algn="r" rtl="1"/>
                      <a:r>
                        <a:rPr lang="fa-IR" sz="2400" b="1" i="0" u="none" strike="noStrike" baseline="0" dirty="0" smtClean="0">
                          <a:solidFill>
                            <a:srgbClr val="00AEF0"/>
                          </a:solidFill>
                          <a:latin typeface="BMitraBold"/>
                        </a:rPr>
                        <a:t>واحد مسئول: </a:t>
                      </a:r>
                      <a:r>
                        <a:rPr lang="fa-IR" sz="2400" b="0" i="0" u="none" strike="noStrike" baseline="0" dirty="0" smtClean="0">
                          <a:solidFill>
                            <a:srgbClr val="000000"/>
                          </a:solidFill>
                          <a:latin typeface="BMitra"/>
                        </a:rPr>
                        <a:t>مرکز مدیریت بیماریهای غیرواگیر</a:t>
                      </a:r>
                    </a:p>
                    <a:p>
                      <a:pPr algn="r" rtl="1"/>
                      <a:r>
                        <a:rPr lang="fa-IR" sz="2400" b="1" i="0" u="none" strike="noStrike" baseline="0" dirty="0" smtClean="0">
                          <a:solidFill>
                            <a:srgbClr val="00AEF0"/>
                          </a:solidFill>
                          <a:latin typeface="BMitraBold"/>
                        </a:rPr>
                        <a:t>واحدهای همکار: </a:t>
                      </a:r>
                      <a:r>
                        <a:rPr lang="fa-IR" sz="2400" b="0" i="0" u="none" strike="noStrike" baseline="0" dirty="0" smtClean="0">
                          <a:solidFill>
                            <a:srgbClr val="000000"/>
                          </a:solidFill>
                          <a:latin typeface="BMitra"/>
                        </a:rPr>
                        <a:t>مرکز سلامت و محیط کار، کمیته بهداشت دبيرخانه كارگروه بهداشت و درمان در بلایا، دفتر سلامت جمعیت،خانواده و مدارس، مرکز مدیریت بيماریهاي واگیر، دفتر آموزش و ارتقاء سلامت، دبيرخانه كارگروه سلامت، دفتر سلامت روان، مركزمديريت توسعه شبكه</a:t>
                      </a:r>
                      <a:endParaRPr lang="en-US" sz="2400" dirty="0">
                        <a:cs typeface="2  Mitra" panose="00000400000000000000" pitchFamily="2" charset="-78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215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4057"/>
            <a:ext cx="10515600" cy="740344"/>
          </a:xfrm>
          <a:solidFill>
            <a:srgbClr val="FFCCFF"/>
          </a:solidFill>
        </p:spPr>
        <p:txBody>
          <a:bodyPr/>
          <a:lstStyle/>
          <a:p>
            <a:pPr algn="ctr"/>
            <a:r>
              <a:rPr lang="fa-IR" b="1" dirty="0"/>
              <a:t>شرح کارکرد: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60060"/>
            <a:ext cx="10515600" cy="5016903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r" rtl="1">
              <a:lnSpc>
                <a:spcPct val="120000"/>
              </a:lnSpc>
            </a:pPr>
            <a:r>
              <a:rPr lang="fa-IR" sz="2400" dirty="0"/>
              <a:t>حمایت از آسیب دیدگان براساس اطلاعات حاصل از فرم بررسی وضعیت بیماری های غیر واگیر و با ویزیت بیماران </a:t>
            </a:r>
            <a:r>
              <a:rPr lang="fa-IR" sz="2400" dirty="0" smtClean="0"/>
              <a:t>وافراد </a:t>
            </a:r>
            <a:r>
              <a:rPr lang="fa-IR" sz="2400" dirty="0"/>
              <a:t>در معرض خطر، تهیه، تکمیل پرونده پزشکی، تعیین نیازهای دارویی ودرمانی </a:t>
            </a:r>
            <a:r>
              <a:rPr lang="fa-IR" sz="2400" dirty="0" smtClean="0"/>
              <a:t>(پاراکلینیکی) </a:t>
            </a:r>
            <a:r>
              <a:rPr lang="fa-IR" sz="2400" dirty="0"/>
              <a:t>و ارائه خدمات </a:t>
            </a:r>
            <a:r>
              <a:rPr lang="fa-IR" sz="2400" dirty="0" smtClean="0"/>
              <a:t>پیشگیری،مراقبت </a:t>
            </a:r>
            <a:r>
              <a:rPr lang="fa-IR" sz="2400" dirty="0"/>
              <a:t>و حمایت </a:t>
            </a:r>
            <a:r>
              <a:rPr lang="fa-IR" sz="2400" dirty="0" smtClean="0"/>
              <a:t>(متناسب </a:t>
            </a:r>
            <a:r>
              <a:rPr lang="fa-IR" sz="2400" dirty="0"/>
              <a:t>بانوع </a:t>
            </a:r>
            <a:r>
              <a:rPr lang="fa-IR" sz="2400" dirty="0" smtClean="0"/>
              <a:t>حادثه)، </a:t>
            </a:r>
            <a:r>
              <a:rPr lang="fa-IR" sz="2400" dirty="0"/>
              <a:t>توزیع نیرو </a:t>
            </a:r>
            <a:r>
              <a:rPr lang="fa-IR" sz="2400" dirty="0" smtClean="0"/>
              <a:t>(پرسنل بهداشتی) </a:t>
            </a:r>
            <a:r>
              <a:rPr lang="fa-IR" sz="2400" dirty="0"/>
              <a:t>و منابع </a:t>
            </a:r>
            <a:r>
              <a:rPr lang="fa-IR" sz="2400" dirty="0" smtClean="0"/>
              <a:t>(تجهیزات </a:t>
            </a:r>
            <a:r>
              <a:rPr lang="fa-IR" sz="2400" dirty="0"/>
              <a:t>و </a:t>
            </a:r>
            <a:r>
              <a:rPr lang="fa-IR" sz="2400" dirty="0" smtClean="0"/>
              <a:t>دارو) </a:t>
            </a:r>
            <a:r>
              <a:rPr lang="fa-IR" sz="2400" dirty="0"/>
              <a:t>انجام می شود. </a:t>
            </a:r>
            <a:endParaRPr lang="fa-IR" sz="2400" dirty="0" smtClean="0"/>
          </a:p>
          <a:p>
            <a:pPr algn="r" rtl="1">
              <a:lnSpc>
                <a:spcPct val="120000"/>
              </a:lnSpc>
            </a:pPr>
            <a:endParaRPr lang="fa-IR" sz="2400" dirty="0" smtClean="0"/>
          </a:p>
          <a:p>
            <a:pPr algn="r" rtl="1">
              <a:lnSpc>
                <a:spcPct val="120000"/>
              </a:lnSpc>
            </a:pPr>
            <a:r>
              <a:rPr lang="fa-IR" sz="2400" dirty="0" smtClean="0"/>
              <a:t>جهت</a:t>
            </a:r>
            <a:r>
              <a:rPr lang="fa-IR" sz="2400" dirty="0"/>
              <a:t> </a:t>
            </a:r>
            <a:r>
              <a:rPr lang="fa-IR" sz="2400" dirty="0" smtClean="0"/>
              <a:t>ارائه </a:t>
            </a:r>
            <a:r>
              <a:rPr lang="fa-IR" sz="2400" dirty="0"/>
              <a:t>خدمات استاندارد، دسترسی به دستورالعمل های بهداشتی مدیریت بیماریهای غیر واگیر ضروری می باشد. به </a:t>
            </a:r>
            <a:r>
              <a:rPr lang="fa-IR" sz="2400" dirty="0" smtClean="0"/>
              <a:t>همین منظور </a:t>
            </a:r>
            <a:r>
              <a:rPr lang="fa-IR" sz="2400" dirty="0"/>
              <a:t>رعایت استاندارها ی ارائه خدمات سامتی بر اساس دستورالعمل های اجرایی هر کدام از بیماریها الزامی است.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12771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5263460"/>
              </p:ext>
            </p:extLst>
          </p:nvPr>
        </p:nvGraphicFramePr>
        <p:xfrm>
          <a:off x="859809" y="599957"/>
          <a:ext cx="10534935" cy="3793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34935"/>
              </a:tblGrid>
              <a:tr h="1119298">
                <a:tc>
                  <a:txBody>
                    <a:bodyPr/>
                    <a:lstStyle/>
                    <a:p>
                      <a:pPr algn="ctr"/>
                      <a:r>
                        <a:rPr lang="fa-IR" sz="28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2  Titr" panose="00000700000000000000" pitchFamily="2" charset="-78"/>
                        </a:rPr>
                        <a:t>کارکرد تخصصی مدیریت بیماری های غیر واگیر</a:t>
                      </a:r>
                      <a:endParaRPr lang="en-US" sz="2800" dirty="0">
                        <a:solidFill>
                          <a:schemeClr val="tx1"/>
                        </a:solidFill>
                        <a:cs typeface="2  Titr" panose="00000700000000000000" pitchFamily="2" charset="-78"/>
                      </a:endParaRPr>
                    </a:p>
                  </a:txBody>
                  <a:tcPr anchor="ctr"/>
                </a:tc>
              </a:tr>
              <a:tr h="1119298">
                <a:tc>
                  <a:txBody>
                    <a:bodyPr/>
                    <a:lstStyle/>
                    <a:p>
                      <a:pPr algn="ctr" rtl="1"/>
                      <a:r>
                        <a:rPr lang="fa-IR" sz="2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2  Titr" panose="00000700000000000000" pitchFamily="2" charset="-78"/>
                        </a:rPr>
                        <a:t>پیوست 4- </a:t>
                      </a:r>
                      <a:r>
                        <a:rPr lang="en-US" sz="2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2  Titr" panose="00000700000000000000" pitchFamily="2" charset="-78"/>
                        </a:rPr>
                        <a:t>S</a:t>
                      </a:r>
                      <a:r>
                        <a:rPr lang="en-US" sz="2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2  Titr" panose="00000700000000000000" pitchFamily="2" charset="-78"/>
                        </a:rPr>
                        <a:t>4 </a:t>
                      </a:r>
                      <a:r>
                        <a:rPr lang="fa-IR" sz="2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2  Titr" panose="00000700000000000000" pitchFamily="2" charset="-78"/>
                        </a:rPr>
                        <a:t>: </a:t>
                      </a:r>
                      <a:r>
                        <a:rPr lang="fa-IR" sz="28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2  Titr" panose="00000700000000000000" pitchFamily="2" charset="-78"/>
                        </a:rPr>
                        <a:t>ارزیابی فعالیت ها</a:t>
                      </a:r>
                      <a:endParaRPr lang="en-US" sz="2800" b="1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2  Titr" panose="00000700000000000000" pitchFamily="2" charset="-78"/>
                      </a:endParaRPr>
                    </a:p>
                  </a:txBody>
                  <a:tcPr anchor="ctr"/>
                </a:tc>
              </a:tr>
              <a:tr h="1119298">
                <a:tc>
                  <a:txBody>
                    <a:bodyPr/>
                    <a:lstStyle/>
                    <a:p>
                      <a:pPr algn="r" rtl="1"/>
                      <a:r>
                        <a:rPr lang="fa-IR" sz="2400" b="1" i="0" u="none" strike="noStrike" baseline="0" dirty="0" smtClean="0">
                          <a:solidFill>
                            <a:srgbClr val="00AEF0"/>
                          </a:solidFill>
                          <a:latin typeface="BMitraBold"/>
                        </a:rPr>
                        <a:t>واحد مسئول: </a:t>
                      </a:r>
                      <a:r>
                        <a:rPr lang="fa-IR" sz="2400" b="0" i="0" u="none" strike="noStrike" baseline="0" dirty="0" smtClean="0">
                          <a:solidFill>
                            <a:srgbClr val="000000"/>
                          </a:solidFill>
                          <a:latin typeface="BMitra"/>
                        </a:rPr>
                        <a:t>مرکز مدیریت بیماریها ی غیرواگیر</a:t>
                      </a:r>
                    </a:p>
                    <a:p>
                      <a:pPr algn="r" rtl="1"/>
                      <a:r>
                        <a:rPr lang="fa-IR" sz="2400" b="1" i="0" u="none" strike="noStrike" baseline="0" dirty="0" smtClean="0">
                          <a:solidFill>
                            <a:srgbClr val="00AEF0"/>
                          </a:solidFill>
                          <a:latin typeface="BMitraBold"/>
                        </a:rPr>
                        <a:t>واحدهای همکار: </a:t>
                      </a:r>
                      <a:r>
                        <a:rPr lang="fa-IR" sz="2400" b="0" i="0" u="none" strike="noStrike" baseline="0" dirty="0" smtClean="0">
                          <a:solidFill>
                            <a:srgbClr val="000000"/>
                          </a:solidFill>
                          <a:latin typeface="BMitra"/>
                        </a:rPr>
                        <a:t>مرکز سلامت و محیط کار، کمیته بهداشت كارگروه سلامت در حوادث غیر مترقبه، دفتر سلامت جمعیت، خانواده و مدارس، مرکز مدیریت بيماریهاي واگیر، دفتر آموزش و ارتقاء سلامت، دفتر سلامت روان مركز مديريت توسعه شبكه</a:t>
                      </a:r>
                      <a:endParaRPr lang="en-US" sz="2400" dirty="0">
                        <a:cs typeface="2  Mitra" panose="00000400000000000000" pitchFamily="2" charset="-78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5669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19116"/>
            <a:ext cx="10515600" cy="5057847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just" rtl="1">
              <a:lnSpc>
                <a:spcPct val="150000"/>
              </a:lnSpc>
            </a:pPr>
            <a:r>
              <a:rPr lang="fa-IR" dirty="0"/>
              <a:t>با توجه به جدول اطلاعات جمعیتی و بیماریهای غیر واگیر استان / مرکز بهداشت شهرستان / مرکز بهداشتی درمانی شهری، روستایی تابلوی اقدامات و ارئه خدمات </a:t>
            </a:r>
            <a:r>
              <a:rPr lang="fa-IR" dirty="0" smtClean="0"/>
              <a:t>سلامتی </a:t>
            </a:r>
            <a:r>
              <a:rPr lang="fa-IR" dirty="0"/>
              <a:t>مورد نیاز مشخص می گردد بنابراین پس از جمع بندی فرمهای گزارش گیری ( که به صورت ادغام یافته با سایر برنامه ها جمع آوری می گردد) ، با جدول اطلاعات جمعیتی تطبیق داده می شود 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847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36728"/>
            <a:ext cx="10515600" cy="5740235"/>
          </a:xfrm>
          <a:solidFill>
            <a:srgbClr val="FFCCFF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fa-IR" sz="8000" dirty="0">
              <a:cs typeface="2  Titr" panose="00000700000000000000" pitchFamily="2" charset="-78"/>
            </a:endParaRPr>
          </a:p>
          <a:p>
            <a:pPr marL="0" indent="0" algn="ctr">
              <a:buNone/>
            </a:pPr>
            <a:r>
              <a:rPr lang="fa-IR" sz="8000" dirty="0" smtClean="0">
                <a:cs typeface="2  Titr" panose="00000700000000000000" pitchFamily="2" charset="-78"/>
              </a:rPr>
              <a:t>باتشکر از توجه شما</a:t>
            </a:r>
            <a:endParaRPr lang="en-US" sz="8000" dirty="0">
              <a:cs typeface="2 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67533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5691</TotalTime>
  <Words>1391</Words>
  <Application>Microsoft Office PowerPoint</Application>
  <PresentationFormat>Widescreen</PresentationFormat>
  <Paragraphs>79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8" baseType="lpstr">
      <vt:lpstr>2  Mitra</vt:lpstr>
      <vt:lpstr>2  Sahar</vt:lpstr>
      <vt:lpstr>2  Titr</vt:lpstr>
      <vt:lpstr>Arial</vt:lpstr>
      <vt:lpstr>BMitra</vt:lpstr>
      <vt:lpstr>BMitraBold</vt:lpstr>
      <vt:lpstr>Calibri</vt:lpstr>
      <vt:lpstr>Calibri Light</vt:lpstr>
      <vt:lpstr>Times New Roman</vt:lpstr>
      <vt:lpstr>Wingdings</vt:lpstr>
      <vt:lpstr>Office Theme</vt:lpstr>
      <vt:lpstr>به نام خدایی که داننده ی رازهاست</vt:lpstr>
      <vt:lpstr>مقدمه</vt:lpstr>
      <vt:lpstr>بیانیه هدف</vt:lpstr>
      <vt:lpstr>PowerPoint Presentation</vt:lpstr>
      <vt:lpstr>PowerPoint Presentation</vt:lpstr>
      <vt:lpstr>کارکردهای تخصصی مدیریت بیماریهای غیر واگیر در بلایا</vt:lpstr>
      <vt:lpstr>PowerPoint Presentation</vt:lpstr>
      <vt:lpstr>شرح کارکرد:</vt:lpstr>
      <vt:lpstr>به منظور استاندارد سازی هر چه بهتر در مواجهه با بلایا نکات زیر پیشنهاد می گردد :</vt:lpstr>
      <vt:lpstr>PowerPoint Presentation</vt:lpstr>
      <vt:lpstr>شرح کارکرد:</vt:lpstr>
      <vt:lpstr>PowerPoint Presentation</vt:lpstr>
      <vt:lpstr>PowerPoint Presentation</vt:lpstr>
      <vt:lpstr>شرح کارکرد: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به نام خدایی که داننده ی رازهاست</dc:title>
  <dc:creator>aghdam</dc:creator>
  <cp:lastModifiedBy>khamseh</cp:lastModifiedBy>
  <cp:revision>116</cp:revision>
  <dcterms:created xsi:type="dcterms:W3CDTF">2022-11-28T09:46:44Z</dcterms:created>
  <dcterms:modified xsi:type="dcterms:W3CDTF">2023-05-11T04:20:35Z</dcterms:modified>
</cp:coreProperties>
</file>