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63" r:id="rId5"/>
    <p:sldId id="265" r:id="rId6"/>
    <p:sldId id="267" r:id="rId7"/>
    <p:sldId id="269" r:id="rId8"/>
    <p:sldId id="270" r:id="rId9"/>
    <p:sldId id="272" r:id="rId10"/>
    <p:sldId id="273" r:id="rId11"/>
    <p:sldId id="275" r:id="rId12"/>
    <p:sldId id="277" r:id="rId13"/>
    <p:sldId id="278" r:id="rId14"/>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636" autoAdjust="0"/>
  </p:normalViewPr>
  <p:slideViewPr>
    <p:cSldViewPr snapToGrid="0">
      <p:cViewPr varScale="1">
        <p:scale>
          <a:sx n="75" d="100"/>
          <a:sy n="75" d="100"/>
        </p:scale>
        <p:origin x="11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023BFDB2-AAA5-4846-B5EC-7E5261E59230}" type="datetimeFigureOut">
              <a:rPr lang="fa-IR" smtClean="0"/>
              <a:t>11/25/1441</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13E3F68C-21E1-4489-BFAF-1BA99BB29C83}" type="slidenum">
              <a:rPr lang="fa-IR" smtClean="0"/>
              <a:t>‹#›</a:t>
            </a:fld>
            <a:endParaRPr lang="fa-IR"/>
          </a:p>
        </p:txBody>
      </p:sp>
    </p:spTree>
    <p:extLst>
      <p:ext uri="{BB962C8B-B14F-4D97-AF65-F5344CB8AC3E}">
        <p14:creationId xmlns:p14="http://schemas.microsoft.com/office/powerpoint/2010/main" val="3675919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smtClean="0"/>
              <a:t>با استفاده از روش بارش فکری</a:t>
            </a:r>
            <a:r>
              <a:rPr lang="fa-IR" baseline="0" dirty="0" smtClean="0"/>
              <a:t> شرکت کنندگان را ترغیب کنید به تعریفی در مورد الکل برسند. </a:t>
            </a:r>
          </a:p>
          <a:p>
            <a:pPr algn="r"/>
            <a:r>
              <a:rPr lang="fa-IR" baseline="0" dirty="0" smtClean="0"/>
              <a:t>سپس خودتان توضیحات لازم دیگر را اضافه کنید.</a:t>
            </a:r>
            <a:endParaRPr lang="fa-IR" dirty="0"/>
          </a:p>
        </p:txBody>
      </p:sp>
      <p:sp>
        <p:nvSpPr>
          <p:cNvPr id="4" name="Slide Number Placeholder 3"/>
          <p:cNvSpPr>
            <a:spLocks noGrp="1"/>
          </p:cNvSpPr>
          <p:nvPr>
            <p:ph type="sldNum" sz="quarter" idx="10"/>
          </p:nvPr>
        </p:nvSpPr>
        <p:spPr/>
        <p:txBody>
          <a:bodyPr/>
          <a:lstStyle/>
          <a:p>
            <a:fld id="{13E3F68C-21E1-4489-BFAF-1BA99BB29C83}" type="slidenum">
              <a:rPr lang="fa-IR" smtClean="0"/>
              <a:t>3</a:t>
            </a:fld>
            <a:endParaRPr lang="fa-IR"/>
          </a:p>
        </p:txBody>
      </p:sp>
    </p:spTree>
    <p:extLst>
      <p:ext uri="{BB962C8B-B14F-4D97-AF65-F5344CB8AC3E}">
        <p14:creationId xmlns:p14="http://schemas.microsoft.com/office/powerpoint/2010/main" val="1145431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smtClean="0"/>
              <a:t>در این قسمت حتما تاکید ویژه ای بر کندی </a:t>
            </a:r>
            <a:r>
              <a:rPr lang="fa-IR" sz="1200" b="0" i="0" u="none" strike="noStrike" kern="1200" baseline="0" dirty="0" smtClean="0">
                <a:solidFill>
                  <a:schemeClr val="tx1"/>
                </a:solidFill>
                <a:latin typeface="+mn-lt"/>
                <a:ea typeface="+mn-ea"/>
                <a:cs typeface="+mn-cs"/>
              </a:rPr>
              <a:t>عکس العمل ها و هماهنگی حرکات افراد در اثر مصرف الکل داشته باشید. چرا که پس از مصرف، رانندگی و یا کار با دستگاه و ماشین آلات مجاز نیست. همچنین این نکته را نیز یادآور شوید که مصرف الکل در فرایند تصمیم گیری اختلال ایجاد کرده و ممکن است، مصرف کننده کارهایی انجام دهد که در زمان عادی و بدون مصرف الکل انجام نمیداد و ممکن است بعداً از انجام برخی از آن ها احساس پشیمانی کند.</a:t>
            </a:r>
            <a:endParaRPr lang="fa-IR" dirty="0"/>
          </a:p>
        </p:txBody>
      </p:sp>
      <p:sp>
        <p:nvSpPr>
          <p:cNvPr id="4" name="Slide Number Placeholder 3"/>
          <p:cNvSpPr>
            <a:spLocks noGrp="1"/>
          </p:cNvSpPr>
          <p:nvPr>
            <p:ph type="sldNum" sz="quarter" idx="10"/>
          </p:nvPr>
        </p:nvSpPr>
        <p:spPr/>
        <p:txBody>
          <a:bodyPr/>
          <a:lstStyle/>
          <a:p>
            <a:fld id="{13E3F68C-21E1-4489-BFAF-1BA99BB29C83}" type="slidenum">
              <a:rPr lang="fa-IR" smtClean="0"/>
              <a:t>4</a:t>
            </a:fld>
            <a:endParaRPr lang="fa-IR"/>
          </a:p>
        </p:txBody>
      </p:sp>
    </p:spTree>
    <p:extLst>
      <p:ext uri="{BB962C8B-B14F-4D97-AF65-F5344CB8AC3E}">
        <p14:creationId xmlns:p14="http://schemas.microsoft.com/office/powerpoint/2010/main" val="3556727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smtClean="0"/>
              <a:t>ابتدا در</a:t>
            </a:r>
            <a:r>
              <a:rPr lang="fa-IR" baseline="0" dirty="0" smtClean="0"/>
              <a:t> مورد تاثیرات سوء مصرف الکل از شرکت کنندگان سوال کنید و سپس به تشریح موارد بپردازید. </a:t>
            </a:r>
            <a:endParaRPr lang="en-US" baseline="0" dirty="0" smtClean="0"/>
          </a:p>
          <a:p>
            <a:pPr algn="r"/>
            <a:r>
              <a:rPr lang="fa-IR" baseline="0" dirty="0" smtClean="0"/>
              <a:t>همچنین این نکته را نیز یادآور شوید که </a:t>
            </a:r>
            <a:r>
              <a:rPr lang="fa-IR" sz="1200" b="0" i="0" u="none" strike="noStrike" kern="1200" baseline="0" dirty="0" smtClean="0">
                <a:solidFill>
                  <a:schemeClr val="tx1"/>
                </a:solidFill>
                <a:latin typeface="+mn-lt"/>
                <a:ea typeface="+mn-ea"/>
                <a:cs typeface="+mn-cs"/>
              </a:rPr>
              <a:t>مصرف مداوم میزان بالای الکل خطر بیماریهای جدی را افزایش میدهد. این بیماریها عبارت اند از التهاب پانکراس، زخم معده، انواع بیماری های کبد، انواع سرطان ها، به خصوص سرطان دهان، نای و سینه و آسیبهای مغزی. همچنین مصرف بیش از حد الکل میتواند منجر</a:t>
            </a:r>
          </a:p>
          <a:p>
            <a:pPr algn="r"/>
            <a:r>
              <a:rPr lang="fa-IR" sz="1200" b="0" i="0" u="none" strike="noStrike" kern="1200" baseline="0" dirty="0" smtClean="0">
                <a:solidFill>
                  <a:schemeClr val="tx1"/>
                </a:solidFill>
                <a:latin typeface="+mn-lt"/>
                <a:ea typeface="+mn-ea"/>
                <a:cs typeface="+mn-cs"/>
              </a:rPr>
              <a:t>به ناشنوایی شود. </a:t>
            </a:r>
          </a:p>
          <a:p>
            <a:pPr algn="r"/>
            <a:r>
              <a:rPr lang="fa-IR" sz="1200" b="0" i="0" u="none" strike="noStrike" kern="1200" baseline="0" dirty="0" smtClean="0">
                <a:solidFill>
                  <a:schemeClr val="tx1"/>
                </a:solidFill>
                <a:latin typeface="+mn-lt"/>
                <a:ea typeface="+mn-ea"/>
                <a:cs typeface="+mn-cs"/>
              </a:rPr>
              <a:t> علاوه بر این الکل میتواند دلیل مشکلات روانی مانند افسردگی نیز باشد. مصرف زیاد الکل مشکلات شخصی، خانوادگی، اجتماعی، مالی و قانونی را نیز به همراه خواهد داشت.</a:t>
            </a:r>
            <a:endParaRPr lang="fa-IR" dirty="0"/>
          </a:p>
        </p:txBody>
      </p:sp>
      <p:sp>
        <p:nvSpPr>
          <p:cNvPr id="4" name="Slide Number Placeholder 3"/>
          <p:cNvSpPr>
            <a:spLocks noGrp="1"/>
          </p:cNvSpPr>
          <p:nvPr>
            <p:ph type="sldNum" sz="quarter" idx="10"/>
          </p:nvPr>
        </p:nvSpPr>
        <p:spPr/>
        <p:txBody>
          <a:bodyPr/>
          <a:lstStyle/>
          <a:p>
            <a:fld id="{13E3F68C-21E1-4489-BFAF-1BA99BB29C83}" type="slidenum">
              <a:rPr lang="fa-IR" smtClean="0"/>
              <a:t>5</a:t>
            </a:fld>
            <a:endParaRPr lang="fa-IR"/>
          </a:p>
        </p:txBody>
      </p:sp>
    </p:spTree>
    <p:extLst>
      <p:ext uri="{BB962C8B-B14F-4D97-AF65-F5344CB8AC3E}">
        <p14:creationId xmlns:p14="http://schemas.microsoft.com/office/powerpoint/2010/main" val="234494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smtClean="0"/>
              <a:t>این</a:t>
            </a:r>
            <a:r>
              <a:rPr lang="fa-IR" baseline="0" dirty="0" smtClean="0"/>
              <a:t> نکته را ذکر کنید که موارد آورده شده در این اسلاید </a:t>
            </a:r>
            <a:r>
              <a:rPr lang="fa-IR" sz="1200" b="0" i="0" u="none" strike="noStrike" kern="1200" baseline="0" dirty="0" smtClean="0">
                <a:solidFill>
                  <a:schemeClr val="tx1"/>
                </a:solidFill>
                <a:latin typeface="+mn-lt"/>
                <a:ea typeface="+mn-ea"/>
                <a:cs typeface="+mn-cs"/>
              </a:rPr>
              <a:t>تعدادی از دلایل رایجی هستند که مردم شروع به مصرف الکل میکنند. ممکن است بقیه  </a:t>
            </a:r>
          </a:p>
          <a:p>
            <a:pPr algn="r"/>
            <a:r>
              <a:rPr lang="fa-IR" sz="1200" b="0" i="0" u="none" strike="noStrike" kern="1200" baseline="0" dirty="0" smtClean="0">
                <a:solidFill>
                  <a:schemeClr val="tx1"/>
                </a:solidFill>
                <a:latin typeface="+mn-lt"/>
                <a:ea typeface="+mn-ea"/>
                <a:cs typeface="+mn-cs"/>
              </a:rPr>
              <a:t>دلایل شخصی خودشان را داشته باشند و اگر چنین بود از آنها بخواهید موارد مورد نظر خودشان را به لیست بالا اضافه کنند.  </a:t>
            </a:r>
            <a:endParaRPr lang="fa-IR" dirty="0"/>
          </a:p>
        </p:txBody>
      </p:sp>
      <p:sp>
        <p:nvSpPr>
          <p:cNvPr id="4" name="Slide Number Placeholder 3"/>
          <p:cNvSpPr>
            <a:spLocks noGrp="1"/>
          </p:cNvSpPr>
          <p:nvPr>
            <p:ph type="sldNum" sz="quarter" idx="10"/>
          </p:nvPr>
        </p:nvSpPr>
        <p:spPr/>
        <p:txBody>
          <a:bodyPr/>
          <a:lstStyle/>
          <a:p>
            <a:fld id="{13E3F68C-21E1-4489-BFAF-1BA99BB29C83}" type="slidenum">
              <a:rPr lang="fa-IR" smtClean="0"/>
              <a:t>6</a:t>
            </a:fld>
            <a:endParaRPr lang="fa-IR"/>
          </a:p>
        </p:txBody>
      </p:sp>
    </p:spTree>
    <p:extLst>
      <p:ext uri="{BB962C8B-B14F-4D97-AF65-F5344CB8AC3E}">
        <p14:creationId xmlns:p14="http://schemas.microsoft.com/office/powerpoint/2010/main" val="2022312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smtClean="0"/>
              <a:t>از شرکت کنندگان بپرسید</a:t>
            </a:r>
            <a:r>
              <a:rPr lang="fa-IR" baseline="0" dirty="0" smtClean="0"/>
              <a:t> علائم ترک الکل چه مواردی هستند. </a:t>
            </a:r>
            <a:endParaRPr lang="fa-IR" dirty="0"/>
          </a:p>
        </p:txBody>
      </p:sp>
      <p:sp>
        <p:nvSpPr>
          <p:cNvPr id="4" name="Slide Number Placeholder 3"/>
          <p:cNvSpPr>
            <a:spLocks noGrp="1"/>
          </p:cNvSpPr>
          <p:nvPr>
            <p:ph type="sldNum" sz="quarter" idx="10"/>
          </p:nvPr>
        </p:nvSpPr>
        <p:spPr/>
        <p:txBody>
          <a:bodyPr/>
          <a:lstStyle/>
          <a:p>
            <a:fld id="{13E3F68C-21E1-4489-BFAF-1BA99BB29C83}" type="slidenum">
              <a:rPr lang="fa-IR" smtClean="0"/>
              <a:t>8</a:t>
            </a:fld>
            <a:endParaRPr lang="fa-IR"/>
          </a:p>
        </p:txBody>
      </p:sp>
    </p:spTree>
    <p:extLst>
      <p:ext uri="{BB962C8B-B14F-4D97-AF65-F5344CB8AC3E}">
        <p14:creationId xmlns:p14="http://schemas.microsoft.com/office/powerpoint/2010/main" val="2318798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smtClean="0"/>
              <a:t>شرکت کنندگان را به گروه های 3 نفره تقسیم کرده و</a:t>
            </a:r>
            <a:r>
              <a:rPr lang="fa-IR" baseline="0" dirty="0" smtClean="0"/>
              <a:t> از هر گروه بخواهید چند گزینه و فعالیت جایگزین برای مصرف الکل پیدا کنند و بعد از پایان زمان کار گروهی موارد مورد توافق را برای کلیه افراد بازگو کنند.</a:t>
            </a:r>
          </a:p>
          <a:p>
            <a:pPr algn="r"/>
            <a:r>
              <a:rPr lang="fa-IR" baseline="0" dirty="0" smtClean="0"/>
              <a:t>پس از این کار مربی به تکمیل بحث بپردازد.   </a:t>
            </a:r>
            <a:endParaRPr lang="fa-IR" dirty="0"/>
          </a:p>
        </p:txBody>
      </p:sp>
      <p:sp>
        <p:nvSpPr>
          <p:cNvPr id="4" name="Slide Number Placeholder 3"/>
          <p:cNvSpPr>
            <a:spLocks noGrp="1"/>
          </p:cNvSpPr>
          <p:nvPr>
            <p:ph type="sldNum" sz="quarter" idx="10"/>
          </p:nvPr>
        </p:nvSpPr>
        <p:spPr/>
        <p:txBody>
          <a:bodyPr/>
          <a:lstStyle/>
          <a:p>
            <a:fld id="{13E3F68C-21E1-4489-BFAF-1BA99BB29C83}" type="slidenum">
              <a:rPr lang="fa-IR" smtClean="0"/>
              <a:t>9</a:t>
            </a:fld>
            <a:endParaRPr lang="fa-IR"/>
          </a:p>
        </p:txBody>
      </p:sp>
    </p:spTree>
    <p:extLst>
      <p:ext uri="{BB962C8B-B14F-4D97-AF65-F5344CB8AC3E}">
        <p14:creationId xmlns:p14="http://schemas.microsoft.com/office/powerpoint/2010/main" val="3858380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16C40030-AC67-40AB-84CB-B574966CEE38}" type="datetimeFigureOut">
              <a:rPr lang="fa-IR" smtClean="0"/>
              <a:t>11/25/1441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1531142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16C40030-AC67-40AB-84CB-B574966CEE38}" type="datetimeFigureOut">
              <a:rPr lang="fa-IR" smtClean="0"/>
              <a:t>11/25/1441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2394639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6C40030-AC67-40AB-84CB-B574966CEE38}" type="datetimeFigureOut">
              <a:rPr lang="fa-IR" smtClean="0"/>
              <a:t>11/25/1441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3294675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16C40030-AC67-40AB-84CB-B574966CEE38}" type="datetimeFigureOut">
              <a:rPr lang="fa-IR" smtClean="0"/>
              <a:t>11/25/1441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2574137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16C40030-AC67-40AB-84CB-B574966CEE38}" type="datetimeFigureOut">
              <a:rPr lang="fa-IR" smtClean="0"/>
              <a:t>11/25/1441</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4098624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16C40030-AC67-40AB-84CB-B574966CEE38}" type="datetimeFigureOut">
              <a:rPr lang="fa-IR" smtClean="0"/>
              <a:t>11/25/1441</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3492846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C40030-AC67-40AB-84CB-B574966CEE38}" type="datetimeFigureOut">
              <a:rPr lang="fa-IR" smtClean="0"/>
              <a:t>11/25/1441</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345440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C40030-AC67-40AB-84CB-B574966CEE38}" type="datetimeFigureOut">
              <a:rPr lang="fa-IR" smtClean="0"/>
              <a:t>11/25/1441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545642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6C40030-AC67-40AB-84CB-B574966CEE38}" type="datetimeFigureOut">
              <a:rPr lang="fa-IR" smtClean="0"/>
              <a:t>11/25/1441</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3377646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16C40030-AC67-40AB-84CB-B574966CEE38}" type="datetimeFigureOut">
              <a:rPr lang="fa-IR" smtClean="0"/>
              <a:t>11/25/1441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3732798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16C40030-AC67-40AB-84CB-B574966CEE38}" type="datetimeFigureOut">
              <a:rPr lang="fa-IR" smtClean="0"/>
              <a:t>11/25/1441</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E0D2DB9-145C-472B-9D0B-88F88CFCBD37}" type="slidenum">
              <a:rPr lang="fa-IR" smtClean="0"/>
              <a:t>‹#›</a:t>
            </a:fld>
            <a:endParaRPr lang="fa-IR"/>
          </a:p>
        </p:txBody>
      </p:sp>
    </p:spTree>
    <p:extLst>
      <p:ext uri="{BB962C8B-B14F-4D97-AF65-F5344CB8AC3E}">
        <p14:creationId xmlns:p14="http://schemas.microsoft.com/office/powerpoint/2010/main" val="273993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40030-AC67-40AB-84CB-B574966CEE38}" type="datetimeFigureOut">
              <a:rPr lang="fa-IR" smtClean="0"/>
              <a:t>11/25/1441</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0D2DB9-145C-472B-9D0B-88F88CFCBD37}" type="slidenum">
              <a:rPr lang="fa-IR" smtClean="0"/>
              <a:t>‹#›</a:t>
            </a:fld>
            <a:endParaRPr lang="fa-IR"/>
          </a:p>
        </p:txBody>
      </p:sp>
    </p:spTree>
    <p:extLst>
      <p:ext uri="{BB962C8B-B14F-4D97-AF65-F5344CB8AC3E}">
        <p14:creationId xmlns:p14="http://schemas.microsoft.com/office/powerpoint/2010/main" val="2459136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4658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67913" y="1334959"/>
            <a:ext cx="10515600" cy="730904"/>
          </a:xfrm>
        </p:spPr>
        <p:txBody>
          <a:bodyPr>
            <a:normAutofit/>
          </a:bodyPr>
          <a:lstStyle/>
          <a:p>
            <a:pPr marL="0" indent="0" algn="ctr">
              <a:buNone/>
            </a:pPr>
            <a:r>
              <a:rPr lang="fa-IR" sz="3200" b="1" dirty="0" smtClean="0">
                <a:cs typeface="B Nazanin" panose="00000400000000000000" pitchFamily="2" charset="-78"/>
              </a:rPr>
              <a:t>آموزش </a:t>
            </a:r>
            <a:r>
              <a:rPr lang="fa-IR" sz="3200" b="1" dirty="0">
                <a:cs typeface="B Nazanin" panose="00000400000000000000" pitchFamily="2" charset="-78"/>
              </a:rPr>
              <a:t>خود مراقبتی در سوء مصرف کنندگان الکل</a:t>
            </a:r>
          </a:p>
        </p:txBody>
      </p:sp>
      <p:pic>
        <p:nvPicPr>
          <p:cNvPr id="4" name="Picture 3"/>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5221" y="224786"/>
            <a:ext cx="1381760" cy="1247595"/>
          </a:xfrm>
          <a:prstGeom prst="rect">
            <a:avLst/>
          </a:prstGeom>
          <a:noFill/>
        </p:spPr>
      </p:pic>
      <p:pic>
        <p:nvPicPr>
          <p:cNvPr id="5" name="Picture 4"/>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61535" y="-242575"/>
            <a:ext cx="1803401" cy="1714956"/>
          </a:xfrm>
          <a:prstGeom prst="rect">
            <a:avLst/>
          </a:prstGeom>
        </p:spPr>
      </p:pic>
      <p:pic>
        <p:nvPicPr>
          <p:cNvPr id="6" name="Picture 5"/>
          <p:cNvPicPr/>
          <p:nvPr/>
        </p:nvPicPr>
        <p:blipFill>
          <a:blip r:embed="rId5">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9999159" y="147995"/>
            <a:ext cx="1702695" cy="1324386"/>
          </a:xfrm>
          <a:prstGeom prst="rect">
            <a:avLst/>
          </a:prstGeom>
        </p:spPr>
      </p:pic>
      <p:pic>
        <p:nvPicPr>
          <p:cNvPr id="7" name="Picture 6"/>
          <p:cNvPicPr>
            <a:picLocks noChangeAspect="1"/>
          </p:cNvPicPr>
          <p:nvPr/>
        </p:nvPicPr>
        <p:blipFill>
          <a:blip r:embed="rId6"/>
          <a:stretch>
            <a:fillRect/>
          </a:stretch>
        </p:blipFill>
        <p:spPr>
          <a:xfrm>
            <a:off x="2356697" y="2065863"/>
            <a:ext cx="7170260" cy="4415245"/>
          </a:xfrm>
          <a:prstGeom prst="roundRect">
            <a:avLst>
              <a:gd name="adj" fmla="val 8594"/>
            </a:avLst>
          </a:prstGeom>
          <a:solidFill>
            <a:srgbClr val="FFFFFF">
              <a:shade val="85000"/>
            </a:srgbClr>
          </a:solidFill>
          <a:ln>
            <a:noFill/>
          </a:ln>
          <a:effectLst>
            <a:outerShdw blurRad="50800" dist="38100" dir="10800000" algn="r" rotWithShape="0">
              <a:prstClr val="black">
                <a:alpha val="40000"/>
              </a:prstClr>
            </a:outerShdw>
            <a:reflection blurRad="12700" stA="38000" endPos="28000" dist="5000" dir="5400000" sy="-100000" algn="bl" rotWithShape="0"/>
          </a:effectLst>
        </p:spPr>
      </p:pic>
    </p:spTree>
    <p:extLst>
      <p:ext uri="{BB962C8B-B14F-4D97-AF65-F5344CB8AC3E}">
        <p14:creationId xmlns:p14="http://schemas.microsoft.com/office/powerpoint/2010/main" val="3801008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6000" dirty="0" smtClean="0">
                <a:cs typeface="B Nazanin" panose="00000400000000000000" pitchFamily="2" charset="-78"/>
              </a:rPr>
              <a:t>الکل چیست؟</a:t>
            </a:r>
            <a:endParaRPr lang="fa-IR" sz="6000" dirty="0">
              <a:cs typeface="B Nazanin" panose="00000400000000000000" pitchFamily="2" charset="-78"/>
            </a:endParaRPr>
          </a:p>
        </p:txBody>
      </p:sp>
      <p:sp>
        <p:nvSpPr>
          <p:cNvPr id="3" name="Content Placeholder 2"/>
          <p:cNvSpPr>
            <a:spLocks noGrp="1"/>
          </p:cNvSpPr>
          <p:nvPr>
            <p:ph idx="1"/>
          </p:nvPr>
        </p:nvSpPr>
        <p:spPr>
          <a:xfrm>
            <a:off x="838200" y="2152196"/>
            <a:ext cx="10515600" cy="4351338"/>
          </a:xfrm>
        </p:spPr>
        <p:txBody>
          <a:bodyPr>
            <a:noAutofit/>
          </a:bodyPr>
          <a:lstStyle/>
          <a:p>
            <a:pPr marL="0" indent="0" algn="r">
              <a:buNone/>
            </a:pPr>
            <a:r>
              <a:rPr lang="fa-IR" sz="3200" dirty="0" smtClean="0">
                <a:cs typeface="B Nazanin" panose="00000400000000000000" pitchFamily="2" charset="-78"/>
              </a:rPr>
              <a:t>* الکل </a:t>
            </a:r>
            <a:r>
              <a:rPr lang="fa-IR" sz="3200" dirty="0">
                <a:cs typeface="B Nazanin" panose="00000400000000000000" pitchFamily="2" charset="-78"/>
              </a:rPr>
              <a:t>یک ماده شیمیایی </a:t>
            </a:r>
            <a:r>
              <a:rPr lang="fa-IR" sz="3200" dirty="0" smtClean="0">
                <a:cs typeface="B Nazanin" panose="00000400000000000000" pitchFamily="2" charset="-78"/>
              </a:rPr>
              <a:t>بی رنگ </a:t>
            </a:r>
            <a:r>
              <a:rPr lang="fa-IR" sz="3200" dirty="0">
                <a:cs typeface="B Nazanin" panose="00000400000000000000" pitchFamily="2" charset="-78"/>
              </a:rPr>
              <a:t>است و تقریباً </a:t>
            </a:r>
            <a:r>
              <a:rPr lang="fa-IR" sz="3200" dirty="0" smtClean="0">
                <a:cs typeface="B Nazanin" panose="00000400000000000000" pitchFamily="2" charset="-78"/>
              </a:rPr>
              <a:t>می تواند </a:t>
            </a:r>
            <a:r>
              <a:rPr lang="fa-IR" sz="3200" dirty="0">
                <a:cs typeface="B Nazanin" panose="00000400000000000000" pitchFamily="2" charset="-78"/>
              </a:rPr>
              <a:t>از هر چیزی که دارای مقداری قند باشد، تهیه شود</a:t>
            </a:r>
            <a:r>
              <a:rPr lang="fa-IR" sz="3200" dirty="0" smtClean="0">
                <a:cs typeface="B Nazanin" panose="00000400000000000000" pitchFamily="2" charset="-78"/>
              </a:rPr>
              <a:t>.</a:t>
            </a:r>
            <a:endParaRPr lang="en-US" sz="3200" dirty="0" smtClean="0">
              <a:cs typeface="B Nazanin" panose="00000400000000000000" pitchFamily="2" charset="-78"/>
            </a:endParaRPr>
          </a:p>
          <a:p>
            <a:pPr marL="0" indent="0" algn="r">
              <a:buNone/>
            </a:pPr>
            <a:endParaRPr lang="en-US" sz="3200" dirty="0" smtClean="0">
              <a:cs typeface="B Nazanin" panose="00000400000000000000" pitchFamily="2" charset="-78"/>
            </a:endParaRPr>
          </a:p>
          <a:p>
            <a:pPr marL="0" indent="0" algn="r">
              <a:buNone/>
            </a:pPr>
            <a:r>
              <a:rPr lang="fa-IR" sz="3200" dirty="0" smtClean="0">
                <a:cs typeface="B Nazanin" panose="00000400000000000000" pitchFamily="2" charset="-78"/>
              </a:rPr>
              <a:t>* میزان </a:t>
            </a:r>
            <a:r>
              <a:rPr lang="fa-IR" sz="3200" dirty="0">
                <a:cs typeface="B Nazanin" panose="00000400000000000000" pitchFamily="2" charset="-78"/>
              </a:rPr>
              <a:t>الکل مصرفی را با واحد پیمانه که معادل 23 سی سی است می سنجند</a:t>
            </a:r>
            <a:r>
              <a:rPr lang="fa-IR" sz="3200" dirty="0" smtClean="0">
                <a:cs typeface="B Nazanin" panose="00000400000000000000" pitchFamily="2" charset="-78"/>
              </a:rPr>
              <a:t>.</a:t>
            </a:r>
          </a:p>
          <a:p>
            <a:pPr marL="0" indent="0" algn="r">
              <a:buNone/>
            </a:pPr>
            <a:endParaRPr lang="fa-IR" sz="3200" dirty="0" smtClean="0">
              <a:cs typeface="B Nazanin" panose="00000400000000000000" pitchFamily="2" charset="-78"/>
            </a:endParaRPr>
          </a:p>
          <a:p>
            <a:pPr marL="0" indent="0" algn="r">
              <a:buNone/>
            </a:pPr>
            <a:r>
              <a:rPr lang="fa-IR" sz="3200" dirty="0" smtClean="0">
                <a:cs typeface="B Nazanin" panose="00000400000000000000" pitchFamily="2" charset="-78"/>
              </a:rPr>
              <a:t>* در </a:t>
            </a:r>
            <a:r>
              <a:rPr lang="fa-IR" sz="3200" dirty="0">
                <a:cs typeface="B Nazanin" panose="00000400000000000000" pitchFamily="2" charset="-78"/>
              </a:rPr>
              <a:t>مصرف الکل بین زن و مرد تفاوتی وجود ندارد و مصرف بیش از 13 گرم در روز برای همه خطرناک است.</a:t>
            </a:r>
          </a:p>
        </p:txBody>
      </p:sp>
    </p:spTree>
    <p:extLst>
      <p:ext uri="{BB962C8B-B14F-4D97-AF65-F5344CB8AC3E}">
        <p14:creationId xmlns:p14="http://schemas.microsoft.com/office/powerpoint/2010/main" val="23699489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634" y="169182"/>
            <a:ext cx="10515600" cy="1032601"/>
          </a:xfrm>
        </p:spPr>
        <p:txBody>
          <a:bodyPr>
            <a:normAutofit/>
          </a:bodyPr>
          <a:lstStyle/>
          <a:p>
            <a:pPr algn="ctr"/>
            <a:r>
              <a:rPr lang="fa-IR" sz="4800" dirty="0">
                <a:cs typeface="B Nazanin" panose="00000400000000000000" pitchFamily="2" charset="-78"/>
              </a:rPr>
              <a:t>الکل چگونه عمل </a:t>
            </a:r>
            <a:r>
              <a:rPr lang="fa-IR" sz="4800" dirty="0" smtClean="0">
                <a:cs typeface="B Nazanin" panose="00000400000000000000" pitchFamily="2" charset="-78"/>
              </a:rPr>
              <a:t>می كند</a:t>
            </a:r>
            <a:r>
              <a:rPr lang="fa-IR" sz="4800" dirty="0">
                <a:cs typeface="B Nazanin" panose="00000400000000000000" pitchFamily="2" charset="-78"/>
              </a:rPr>
              <a:t>؟</a:t>
            </a:r>
          </a:p>
        </p:txBody>
      </p:sp>
      <p:sp>
        <p:nvSpPr>
          <p:cNvPr id="3" name="Content Placeholder 2"/>
          <p:cNvSpPr>
            <a:spLocks noGrp="1"/>
          </p:cNvSpPr>
          <p:nvPr>
            <p:ph idx="1"/>
          </p:nvPr>
        </p:nvSpPr>
        <p:spPr>
          <a:xfrm>
            <a:off x="391885" y="1201783"/>
            <a:ext cx="11338561" cy="5355771"/>
          </a:xfrm>
        </p:spPr>
        <p:txBody>
          <a:bodyPr>
            <a:normAutofit fontScale="92500"/>
          </a:bodyPr>
          <a:lstStyle/>
          <a:p>
            <a:pPr marL="0" indent="0" algn="r" rtl="1">
              <a:lnSpc>
                <a:spcPct val="150000"/>
              </a:lnSpc>
              <a:buNone/>
            </a:pPr>
            <a:r>
              <a:rPr lang="fa-IR" dirty="0" smtClean="0">
                <a:cs typeface="B Nazanin" panose="00000400000000000000" pitchFamily="2" charset="-78"/>
              </a:rPr>
              <a:t>* از </a:t>
            </a:r>
            <a:r>
              <a:rPr lang="fa-IR" dirty="0">
                <a:cs typeface="B Nazanin" panose="00000400000000000000" pitchFamily="2" charset="-78"/>
              </a:rPr>
              <a:t>لحاظ شیمیایی الکل جزء سستی زاها محسوب می شود که فعالیت سیستم مرکزی اعصاب را فرو می </a:t>
            </a:r>
            <a:r>
              <a:rPr lang="fa-IR" dirty="0" smtClean="0">
                <a:cs typeface="B Nazanin" panose="00000400000000000000" pitchFamily="2" charset="-78"/>
              </a:rPr>
              <a:t>نشاند.</a:t>
            </a:r>
          </a:p>
          <a:p>
            <a:pPr marL="0" indent="0" algn="r" rtl="1">
              <a:lnSpc>
                <a:spcPct val="150000"/>
              </a:lnSpc>
              <a:buNone/>
            </a:pPr>
            <a:r>
              <a:rPr lang="fa-IR" dirty="0" smtClean="0">
                <a:cs typeface="B Nazanin" panose="00000400000000000000" pitchFamily="2" charset="-78"/>
              </a:rPr>
              <a:t>* الکل در مغز باعث انگیزش ترشحات دوپامین در پیک های عصبی و در پی آن ترشح دوپامین، سرتونین و نوراپی نفرین می شود به دنبال آن مسیر پاداش مغز برای تولید احساس رضایتمندی فعال می گردد.</a:t>
            </a:r>
          </a:p>
          <a:p>
            <a:pPr marL="0" indent="0" algn="r" rtl="1">
              <a:lnSpc>
                <a:spcPct val="150000"/>
              </a:lnSpc>
              <a:buNone/>
            </a:pPr>
            <a:r>
              <a:rPr lang="fa-IR" dirty="0" smtClean="0">
                <a:cs typeface="B Nazanin" panose="00000400000000000000" pitchFamily="2" charset="-78"/>
              </a:rPr>
              <a:t>* الکل </a:t>
            </a:r>
            <a:r>
              <a:rPr lang="fa-IR" dirty="0">
                <a:cs typeface="B Nazanin" panose="00000400000000000000" pitchFamily="2" charset="-78"/>
              </a:rPr>
              <a:t>به سرعت در جریان خون حل میشود و بر قدرت </a:t>
            </a:r>
            <a:r>
              <a:rPr lang="fa-IR" dirty="0" smtClean="0">
                <a:cs typeface="B Nazanin" panose="00000400000000000000" pitchFamily="2" charset="-78"/>
              </a:rPr>
              <a:t>تصمیم گیری </a:t>
            </a:r>
            <a:r>
              <a:rPr lang="fa-IR" dirty="0">
                <a:cs typeface="B Nazanin" panose="00000400000000000000" pitchFamily="2" charset="-78"/>
              </a:rPr>
              <a:t>تاثیر </a:t>
            </a:r>
            <a:r>
              <a:rPr lang="fa-IR" dirty="0" smtClean="0">
                <a:cs typeface="B Nazanin" panose="00000400000000000000" pitchFamily="2" charset="-78"/>
              </a:rPr>
              <a:t>می گذارد.</a:t>
            </a:r>
          </a:p>
          <a:p>
            <a:pPr marL="0" indent="0" algn="r" rtl="1">
              <a:lnSpc>
                <a:spcPct val="150000"/>
              </a:lnSpc>
              <a:buNone/>
            </a:pPr>
            <a:r>
              <a:rPr lang="fa-IR" dirty="0" smtClean="0">
                <a:cs typeface="B Nazanin" panose="00000400000000000000" pitchFamily="2" charset="-78"/>
              </a:rPr>
              <a:t>* بدن </a:t>
            </a:r>
            <a:r>
              <a:rPr lang="fa-IR" dirty="0">
                <a:cs typeface="B Nazanin" panose="00000400000000000000" pitchFamily="2" charset="-78"/>
              </a:rPr>
              <a:t>انسان به الکل به عنوان یک سم واکنش نشان میدهد و رهایی از آن مشکل است. </a:t>
            </a:r>
            <a:endParaRPr lang="fa-IR" dirty="0" smtClean="0">
              <a:cs typeface="B Nazanin" panose="00000400000000000000" pitchFamily="2" charset="-78"/>
            </a:endParaRPr>
          </a:p>
          <a:p>
            <a:pPr marL="0" indent="0" algn="r" rtl="1">
              <a:lnSpc>
                <a:spcPct val="150000"/>
              </a:lnSpc>
              <a:buNone/>
            </a:pPr>
            <a:r>
              <a:rPr lang="fa-IR" dirty="0" smtClean="0">
                <a:cs typeface="B Nazanin" panose="00000400000000000000" pitchFamily="2" charset="-78"/>
              </a:rPr>
              <a:t>* برای </a:t>
            </a:r>
            <a:r>
              <a:rPr lang="fa-IR" dirty="0">
                <a:cs typeface="B Nazanin" panose="00000400000000000000" pitchFamily="2" charset="-78"/>
              </a:rPr>
              <a:t>کبد سالم دفع یک پیمانه الکل یک ساعت </a:t>
            </a:r>
            <a:r>
              <a:rPr lang="fa-IR" dirty="0" smtClean="0">
                <a:cs typeface="B Nazanin" panose="00000400000000000000" pitchFamily="2" charset="-78"/>
              </a:rPr>
              <a:t>زمان می برد</a:t>
            </a:r>
            <a:r>
              <a:rPr lang="fa-IR" dirty="0">
                <a:cs typeface="B Nazanin" panose="00000400000000000000" pitchFamily="2" charset="-78"/>
              </a:rPr>
              <a:t>. </a:t>
            </a:r>
            <a:endParaRPr lang="fa-IR" dirty="0" smtClean="0">
              <a:cs typeface="B Nazanin" panose="00000400000000000000" pitchFamily="2" charset="-78"/>
            </a:endParaRPr>
          </a:p>
          <a:p>
            <a:pPr marL="0" indent="0" algn="r" rtl="1">
              <a:lnSpc>
                <a:spcPct val="150000"/>
              </a:lnSpc>
              <a:buNone/>
            </a:pPr>
            <a:r>
              <a:rPr lang="fa-IR" dirty="0" smtClean="0">
                <a:cs typeface="B Nazanin" panose="00000400000000000000" pitchFamily="2" charset="-78"/>
              </a:rPr>
              <a:t>* هوای </a:t>
            </a:r>
            <a:r>
              <a:rPr lang="fa-IR" dirty="0">
                <a:cs typeface="B Nazanin" panose="00000400000000000000" pitchFamily="2" charset="-78"/>
              </a:rPr>
              <a:t>تازه، قهوه تلخ و دوش آب سرد کمکی به دفع الکل از بدن </a:t>
            </a:r>
            <a:r>
              <a:rPr lang="fa-IR" dirty="0" smtClean="0">
                <a:cs typeface="B Nazanin" panose="00000400000000000000" pitchFamily="2" charset="-78"/>
              </a:rPr>
              <a:t>نمی کند</a:t>
            </a:r>
            <a:r>
              <a:rPr lang="fa-IR" dirty="0">
                <a:cs typeface="B Nazanin" panose="00000400000000000000" pitchFamily="2" charset="-78"/>
              </a:rPr>
              <a:t>.</a:t>
            </a:r>
          </a:p>
        </p:txBody>
      </p:sp>
    </p:spTree>
    <p:extLst>
      <p:ext uri="{BB962C8B-B14F-4D97-AF65-F5344CB8AC3E}">
        <p14:creationId xmlns:p14="http://schemas.microsoft.com/office/powerpoint/2010/main" val="367228337"/>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51670" y="735423"/>
            <a:ext cx="3058886" cy="4990646"/>
          </a:xfrm>
        </p:spPr>
        <p:txBody>
          <a:bodyPr>
            <a:normAutofit/>
          </a:bodyPr>
          <a:lstStyle/>
          <a:p>
            <a:r>
              <a:rPr lang="fa-IR" sz="5400" b="1" dirty="0">
                <a:cs typeface="B Nazanin" panose="00000400000000000000" pitchFamily="2" charset="-78"/>
              </a:rPr>
              <a:t>تاثیرات سوء مصرف الکل</a:t>
            </a:r>
            <a:endParaRPr lang="fa-IR" sz="5400" dirty="0"/>
          </a:p>
        </p:txBody>
      </p:sp>
      <p:pic>
        <p:nvPicPr>
          <p:cNvPr id="4" name="Content Placeholder 3"/>
          <p:cNvPicPr>
            <a:picLocks noGrp="1" noChangeAspect="1"/>
          </p:cNvPicPr>
          <p:nvPr>
            <p:ph idx="1"/>
          </p:nvPr>
        </p:nvPicPr>
        <p:blipFill>
          <a:blip r:embed="rId4"/>
          <a:stretch>
            <a:fillRect/>
          </a:stretch>
        </p:blipFill>
        <p:spPr>
          <a:xfrm>
            <a:off x="483325" y="143690"/>
            <a:ext cx="7485017" cy="65314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8372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96343" y="116932"/>
            <a:ext cx="6533606" cy="836658"/>
          </a:xfrm>
        </p:spPr>
        <p:txBody>
          <a:bodyPr>
            <a:normAutofit/>
          </a:bodyPr>
          <a:lstStyle/>
          <a:p>
            <a:r>
              <a:rPr lang="fa-IR" sz="4000" b="1" dirty="0">
                <a:cs typeface="B Nazanin" panose="00000400000000000000" pitchFamily="2" charset="-78"/>
              </a:rPr>
              <a:t>چرا الکل مصرف می کنم؟</a:t>
            </a:r>
            <a:endParaRPr lang="fa-IR" sz="4000" dirty="0"/>
          </a:p>
        </p:txBody>
      </p:sp>
      <p:sp>
        <p:nvSpPr>
          <p:cNvPr id="3" name="Content Placeholder 2"/>
          <p:cNvSpPr>
            <a:spLocks noGrp="1"/>
          </p:cNvSpPr>
          <p:nvPr>
            <p:ph idx="1"/>
          </p:nvPr>
        </p:nvSpPr>
        <p:spPr>
          <a:xfrm>
            <a:off x="313510" y="1071154"/>
            <a:ext cx="11599816" cy="5630092"/>
          </a:xfrm>
        </p:spPr>
        <p:txBody>
          <a:bodyPr>
            <a:noAutofit/>
          </a:bodyPr>
          <a:lstStyle/>
          <a:p>
            <a:pPr marL="0" indent="0" algn="r">
              <a:buNone/>
            </a:pPr>
            <a:r>
              <a:rPr lang="fa-IR" sz="2400" dirty="0">
                <a:cs typeface="B Nazanin" panose="00000400000000000000" pitchFamily="2" charset="-78"/>
              </a:rPr>
              <a:t>تعدادی از دلایل رایجی که مردم </a:t>
            </a:r>
            <a:r>
              <a:rPr lang="fa-IR" sz="2400" dirty="0" smtClean="0">
                <a:cs typeface="B Nazanin" panose="00000400000000000000" pitchFamily="2" charset="-78"/>
              </a:rPr>
              <a:t>شروع </a:t>
            </a:r>
            <a:r>
              <a:rPr lang="fa-IR" sz="2400" dirty="0">
                <a:cs typeface="B Nazanin" panose="00000400000000000000" pitchFamily="2" charset="-78"/>
              </a:rPr>
              <a:t>به مصرف الکل </a:t>
            </a:r>
            <a:r>
              <a:rPr lang="fa-IR" sz="2400" dirty="0" smtClean="0">
                <a:cs typeface="B Nazanin" panose="00000400000000000000" pitchFamily="2" charset="-78"/>
              </a:rPr>
              <a:t>می کنند </a:t>
            </a:r>
            <a:r>
              <a:rPr lang="fa-IR" sz="2400" dirty="0">
                <a:cs typeface="B Nazanin" panose="00000400000000000000" pitchFamily="2" charset="-78"/>
              </a:rPr>
              <a:t>در </a:t>
            </a:r>
            <a:r>
              <a:rPr lang="fa-IR" sz="2400" dirty="0" smtClean="0">
                <a:cs typeface="B Nazanin" panose="00000400000000000000" pitchFamily="2" charset="-78"/>
              </a:rPr>
              <a:t>زیر آمده است. </a:t>
            </a:r>
          </a:p>
          <a:p>
            <a:pPr marL="0" indent="0" algn="r">
              <a:buNone/>
            </a:pPr>
            <a:r>
              <a:rPr lang="fa-IR" sz="2400" dirty="0" smtClean="0">
                <a:cs typeface="B Nazanin" panose="00000400000000000000" pitchFamily="2" charset="-78"/>
              </a:rPr>
              <a:t>ممکن </a:t>
            </a:r>
            <a:r>
              <a:rPr lang="fa-IR" sz="2400" dirty="0">
                <a:cs typeface="B Nazanin" panose="00000400000000000000" pitchFamily="2" charset="-78"/>
              </a:rPr>
              <a:t>است </a:t>
            </a:r>
            <a:r>
              <a:rPr lang="fa-IR" sz="2400" dirty="0" smtClean="0">
                <a:cs typeface="B Nazanin" panose="00000400000000000000" pitchFamily="2" charset="-78"/>
              </a:rPr>
              <a:t>شما دلایل </a:t>
            </a:r>
            <a:r>
              <a:rPr lang="fa-IR" sz="2400" dirty="0">
                <a:cs typeface="B Nazanin" panose="00000400000000000000" pitchFamily="2" charset="-78"/>
              </a:rPr>
              <a:t>شخصی خودتان را داشته باشید و میتوانید آن ها را به آخر </a:t>
            </a:r>
            <a:r>
              <a:rPr lang="fa-IR" sz="2400" dirty="0" smtClean="0">
                <a:cs typeface="B Nazanin" panose="00000400000000000000" pitchFamily="2" charset="-78"/>
              </a:rPr>
              <a:t>فهرست زیر </a:t>
            </a:r>
            <a:r>
              <a:rPr lang="fa-IR" sz="2400" dirty="0">
                <a:cs typeface="B Nazanin" panose="00000400000000000000" pitchFamily="2" charset="-78"/>
              </a:rPr>
              <a:t>اضافه </a:t>
            </a:r>
            <a:r>
              <a:rPr lang="fa-IR" sz="2400" dirty="0" smtClean="0">
                <a:cs typeface="B Nazanin" panose="00000400000000000000" pitchFamily="2" charset="-78"/>
              </a:rPr>
              <a:t>کنید:</a:t>
            </a:r>
          </a:p>
          <a:p>
            <a:pPr marL="0" indent="0" algn="r">
              <a:buNone/>
            </a:pPr>
            <a:r>
              <a:rPr lang="fa-IR" sz="2400" dirty="0" smtClean="0">
                <a:cs typeface="B Nazanin" panose="00000400000000000000" pitchFamily="2" charset="-78"/>
              </a:rPr>
              <a:t>* چون </a:t>
            </a:r>
            <a:r>
              <a:rPr lang="fa-IR" sz="2400" dirty="0">
                <a:cs typeface="B Nazanin" panose="00000400000000000000" pitchFamily="2" charset="-78"/>
              </a:rPr>
              <a:t>دوستانم الکل مصرف </a:t>
            </a:r>
            <a:r>
              <a:rPr lang="fa-IR" sz="2400" dirty="0" smtClean="0">
                <a:cs typeface="B Nazanin" panose="00000400000000000000" pitchFamily="2" charset="-78"/>
              </a:rPr>
              <a:t>می کنند</a:t>
            </a:r>
            <a:endParaRPr lang="fa-IR" sz="2400" dirty="0">
              <a:cs typeface="B Nazanin" panose="00000400000000000000" pitchFamily="2" charset="-78"/>
            </a:endParaRPr>
          </a:p>
          <a:p>
            <a:pPr marL="0" indent="0" algn="r">
              <a:buNone/>
            </a:pPr>
            <a:r>
              <a:rPr lang="fa-IR" sz="2400" dirty="0" smtClean="0">
                <a:cs typeface="B Nazanin" panose="00000400000000000000" pitchFamily="2" charset="-78"/>
              </a:rPr>
              <a:t>* چون باعث </a:t>
            </a:r>
            <a:r>
              <a:rPr lang="fa-IR" sz="2400" dirty="0">
                <a:cs typeface="B Nazanin" panose="00000400000000000000" pitchFamily="2" charset="-78"/>
              </a:rPr>
              <a:t>آرامشم </a:t>
            </a:r>
            <a:r>
              <a:rPr lang="fa-IR" sz="2400" dirty="0" smtClean="0">
                <a:cs typeface="B Nazanin" panose="00000400000000000000" pitchFamily="2" charset="-78"/>
              </a:rPr>
              <a:t>می شود</a:t>
            </a:r>
            <a:endParaRPr lang="fa-IR" sz="2400" dirty="0">
              <a:cs typeface="B Nazanin" panose="00000400000000000000" pitchFamily="2" charset="-78"/>
            </a:endParaRPr>
          </a:p>
          <a:p>
            <a:pPr marL="0" indent="0" algn="r">
              <a:buNone/>
            </a:pPr>
            <a:r>
              <a:rPr lang="fa-IR" sz="2400" dirty="0" smtClean="0">
                <a:cs typeface="B Nazanin" panose="00000400000000000000" pitchFamily="2" charset="-78"/>
              </a:rPr>
              <a:t>* شب </a:t>
            </a:r>
            <a:r>
              <a:rPr lang="fa-IR" sz="2400" dirty="0">
                <a:cs typeface="B Nazanin" panose="00000400000000000000" pitchFamily="2" charset="-78"/>
              </a:rPr>
              <a:t>ها کمک </a:t>
            </a:r>
            <a:r>
              <a:rPr lang="fa-IR" sz="2400" dirty="0" smtClean="0">
                <a:cs typeface="B Nazanin" panose="00000400000000000000" pitchFamily="2" charset="-78"/>
              </a:rPr>
              <a:t>می کند </a:t>
            </a:r>
            <a:r>
              <a:rPr lang="fa-IR" sz="2400" dirty="0">
                <a:cs typeface="B Nazanin" panose="00000400000000000000" pitchFamily="2" charset="-78"/>
              </a:rPr>
              <a:t>که بخوابم</a:t>
            </a:r>
          </a:p>
          <a:p>
            <a:pPr marL="0" indent="0" algn="r">
              <a:buNone/>
            </a:pPr>
            <a:r>
              <a:rPr lang="fa-IR" sz="2400" dirty="0" smtClean="0">
                <a:cs typeface="B Nazanin" panose="00000400000000000000" pitchFamily="2" charset="-78"/>
              </a:rPr>
              <a:t>* زمانی </a:t>
            </a:r>
            <a:r>
              <a:rPr lang="fa-IR" sz="2400" dirty="0">
                <a:cs typeface="B Nazanin" panose="00000400000000000000" pitchFamily="2" charset="-78"/>
              </a:rPr>
              <a:t>که از لحاظ اجتماعی </a:t>
            </a:r>
            <a:r>
              <a:rPr lang="fa-IR" sz="2400" b="1" dirty="0">
                <a:cs typeface="B Nazanin" panose="00000400000000000000" pitchFamily="2" charset="-78"/>
              </a:rPr>
              <a:t>به هم ریخته ام</a:t>
            </a:r>
            <a:r>
              <a:rPr lang="fa-IR" sz="2400" dirty="0">
                <a:cs typeface="B Nazanin" panose="00000400000000000000" pitchFamily="2" charset="-78"/>
              </a:rPr>
              <a:t>، آرامم </a:t>
            </a:r>
            <a:r>
              <a:rPr lang="fa-IR" sz="2400" dirty="0" smtClean="0">
                <a:cs typeface="B Nazanin" panose="00000400000000000000" pitchFamily="2" charset="-78"/>
              </a:rPr>
              <a:t>می کند</a:t>
            </a:r>
            <a:endParaRPr lang="fa-IR" sz="2400" dirty="0">
              <a:cs typeface="B Nazanin" panose="00000400000000000000" pitchFamily="2" charset="-78"/>
            </a:endParaRPr>
          </a:p>
          <a:p>
            <a:pPr marL="0" indent="0" algn="r">
              <a:buNone/>
            </a:pPr>
            <a:r>
              <a:rPr lang="fa-IR" sz="2400" dirty="0" smtClean="0">
                <a:cs typeface="B Nazanin" panose="00000400000000000000" pitchFamily="2" charset="-78"/>
              </a:rPr>
              <a:t>* بعضی </a:t>
            </a:r>
            <a:r>
              <a:rPr lang="fa-IR" sz="2400" dirty="0">
                <a:cs typeface="B Nazanin" panose="00000400000000000000" pitchFamily="2" charset="-78"/>
              </a:rPr>
              <a:t>وقتها که </a:t>
            </a:r>
            <a:r>
              <a:rPr lang="fa-IR" sz="2400" dirty="0" smtClean="0">
                <a:cs typeface="B Nazanin" panose="00000400000000000000" pitchFamily="2" charset="-78"/>
              </a:rPr>
              <a:t>حوصله ام </a:t>
            </a:r>
            <a:r>
              <a:rPr lang="fa-IR" sz="2400" dirty="0">
                <a:cs typeface="B Nazanin" panose="00000400000000000000" pitchFamily="2" charset="-78"/>
              </a:rPr>
              <a:t>سر </a:t>
            </a:r>
            <a:r>
              <a:rPr lang="fa-IR" sz="2400" dirty="0" smtClean="0">
                <a:cs typeface="B Nazanin" panose="00000400000000000000" pitchFamily="2" charset="-78"/>
              </a:rPr>
              <a:t>می رود </a:t>
            </a:r>
            <a:r>
              <a:rPr lang="fa-IR" sz="2400" dirty="0">
                <a:cs typeface="B Nazanin" panose="00000400000000000000" pitchFamily="2" charset="-78"/>
              </a:rPr>
              <a:t>این کار را </a:t>
            </a:r>
            <a:r>
              <a:rPr lang="fa-IR" sz="2400" dirty="0" smtClean="0">
                <a:cs typeface="B Nazanin" panose="00000400000000000000" pitchFamily="2" charset="-78"/>
              </a:rPr>
              <a:t>می کنم</a:t>
            </a:r>
            <a:endParaRPr lang="fa-IR" sz="2400" dirty="0">
              <a:cs typeface="B Nazanin" panose="00000400000000000000" pitchFamily="2" charset="-78"/>
            </a:endParaRPr>
          </a:p>
          <a:p>
            <a:pPr marL="0" indent="0" algn="r">
              <a:buNone/>
            </a:pPr>
            <a:r>
              <a:rPr lang="fa-IR" sz="2400" dirty="0" smtClean="0">
                <a:cs typeface="B Nazanin" panose="00000400000000000000" pitchFamily="2" charset="-78"/>
              </a:rPr>
              <a:t>* بدون </a:t>
            </a:r>
            <a:r>
              <a:rPr lang="fa-IR" sz="2400" dirty="0">
                <a:cs typeface="B Nazanin" panose="00000400000000000000" pitchFamily="2" charset="-78"/>
              </a:rPr>
              <a:t>الکل دچار تشویش و اضطراب </a:t>
            </a:r>
            <a:r>
              <a:rPr lang="fa-IR" sz="2400" dirty="0" smtClean="0">
                <a:cs typeface="B Nazanin" panose="00000400000000000000" pitchFamily="2" charset="-78"/>
              </a:rPr>
              <a:t>می شوم</a:t>
            </a:r>
            <a:endParaRPr lang="fa-IR" sz="2400" dirty="0">
              <a:cs typeface="B Nazanin" panose="00000400000000000000" pitchFamily="2" charset="-78"/>
            </a:endParaRPr>
          </a:p>
          <a:p>
            <a:pPr marL="0" indent="0" algn="r">
              <a:buNone/>
            </a:pPr>
            <a:r>
              <a:rPr lang="fa-IR" sz="2400" dirty="0" smtClean="0">
                <a:cs typeface="B Nazanin" panose="00000400000000000000" pitchFamily="2" charset="-78"/>
              </a:rPr>
              <a:t>* زیرا </a:t>
            </a:r>
            <a:r>
              <a:rPr lang="fa-IR" sz="2400" dirty="0">
                <a:cs typeface="B Nazanin" panose="00000400000000000000" pitchFamily="2" charset="-78"/>
              </a:rPr>
              <a:t>احساس سرحالی و نشاط </a:t>
            </a:r>
            <a:r>
              <a:rPr lang="fa-IR" sz="2400" dirty="0" smtClean="0">
                <a:cs typeface="B Nazanin" panose="00000400000000000000" pitchFamily="2" charset="-78"/>
              </a:rPr>
              <a:t>نمی کنم</a:t>
            </a:r>
            <a:endParaRPr lang="fa-IR" sz="2400" dirty="0">
              <a:cs typeface="B Nazanin" panose="00000400000000000000" pitchFamily="2" charset="-78"/>
            </a:endParaRPr>
          </a:p>
          <a:p>
            <a:pPr marL="0" indent="0" algn="r">
              <a:buNone/>
            </a:pPr>
            <a:r>
              <a:rPr lang="fa-IR" sz="2400" dirty="0" smtClean="0">
                <a:cs typeface="B Nazanin" panose="00000400000000000000" pitchFamily="2" charset="-78"/>
              </a:rPr>
              <a:t>* چون </a:t>
            </a:r>
            <a:r>
              <a:rPr lang="fa-IR" sz="2400" dirty="0">
                <a:cs typeface="B Nazanin" panose="00000400000000000000" pitchFamily="2" charset="-78"/>
              </a:rPr>
              <a:t>از حالت مستی خوشم </a:t>
            </a:r>
            <a:r>
              <a:rPr lang="fa-IR" sz="2400" dirty="0" smtClean="0">
                <a:cs typeface="B Nazanin" panose="00000400000000000000" pitchFamily="2" charset="-78"/>
              </a:rPr>
              <a:t>می آید</a:t>
            </a:r>
            <a:endParaRPr lang="fa-IR" sz="2400" dirty="0">
              <a:cs typeface="B Nazanin" panose="00000400000000000000" pitchFamily="2" charset="-78"/>
            </a:endParaRPr>
          </a:p>
          <a:p>
            <a:pPr marL="0" indent="0" algn="r">
              <a:buNone/>
            </a:pPr>
            <a:r>
              <a:rPr lang="fa-IR" sz="2400" dirty="0" smtClean="0">
                <a:cs typeface="B Nazanin" panose="00000400000000000000" pitchFamily="2" charset="-78"/>
              </a:rPr>
              <a:t>* چون </a:t>
            </a:r>
            <a:r>
              <a:rPr lang="fa-IR" sz="2400" dirty="0">
                <a:cs typeface="B Nazanin" panose="00000400000000000000" pitchFamily="2" charset="-78"/>
              </a:rPr>
              <a:t>کمکم میکند تا برخی از مشکلات زندگی را که </a:t>
            </a:r>
            <a:r>
              <a:rPr lang="fa-IR" sz="2400" dirty="0" smtClean="0">
                <a:cs typeface="B Nazanin" panose="00000400000000000000" pitchFamily="2" charset="-78"/>
              </a:rPr>
              <a:t>باعث </a:t>
            </a:r>
            <a:r>
              <a:rPr lang="fa-IR" sz="2400" dirty="0">
                <a:cs typeface="B Nazanin" panose="00000400000000000000" pitchFamily="2" charset="-78"/>
              </a:rPr>
              <a:t>ناراحتی و استرس است</a:t>
            </a:r>
            <a:r>
              <a:rPr lang="fa-IR" sz="2400" dirty="0" smtClean="0">
                <a:cs typeface="B Nazanin" panose="00000400000000000000" pitchFamily="2" charset="-78"/>
              </a:rPr>
              <a:t>، فراموش </a:t>
            </a:r>
            <a:r>
              <a:rPr lang="fa-IR" sz="2400" dirty="0">
                <a:cs typeface="B Nazanin" panose="00000400000000000000" pitchFamily="2" charset="-78"/>
              </a:rPr>
              <a:t>کنم مثل بدهیها، </a:t>
            </a:r>
            <a:r>
              <a:rPr lang="fa-IR" sz="2400" dirty="0" smtClean="0">
                <a:cs typeface="B Nazanin" panose="00000400000000000000" pitchFamily="2" charset="-78"/>
              </a:rPr>
              <a:t>ارتباط های </a:t>
            </a:r>
          </a:p>
          <a:p>
            <a:pPr marL="0" indent="0" algn="r">
              <a:buNone/>
            </a:pPr>
            <a:r>
              <a:rPr lang="fa-IR" sz="2400" dirty="0" smtClean="0">
                <a:cs typeface="B Nazanin" panose="00000400000000000000" pitchFamily="2" charset="-78"/>
              </a:rPr>
              <a:t>شخصی </a:t>
            </a:r>
            <a:r>
              <a:rPr lang="fa-IR" sz="2400" dirty="0">
                <a:cs typeface="B Nazanin" panose="00000400000000000000" pitchFamily="2" charset="-78"/>
              </a:rPr>
              <a:t>پردردسر و مشکلات کار</a:t>
            </a:r>
          </a:p>
        </p:txBody>
      </p:sp>
    </p:spTree>
    <p:extLst>
      <p:ext uri="{BB962C8B-B14F-4D97-AF65-F5344CB8AC3E}">
        <p14:creationId xmlns:p14="http://schemas.microsoft.com/office/powerpoint/2010/main" val="23478289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823" y="326570"/>
            <a:ext cx="11090365" cy="6322423"/>
          </a:xfrm>
        </p:spPr>
        <p:txBody>
          <a:bodyPr>
            <a:normAutofit fontScale="92500" lnSpcReduction="10000"/>
          </a:bodyPr>
          <a:lstStyle/>
          <a:p>
            <a:pPr marL="0" indent="0" algn="r" rtl="1">
              <a:buNone/>
            </a:pPr>
            <a:r>
              <a:rPr lang="fa-IR" b="1" dirty="0">
                <a:cs typeface="B Nazanin" panose="00000400000000000000" pitchFamily="2" charset="-78"/>
              </a:rPr>
              <a:t>حال به این فکر کنید که در ترک و یا کاهش میزان الکلی که مصرف میکنید، چه </a:t>
            </a:r>
            <a:r>
              <a:rPr lang="fa-IR" b="1" dirty="0" smtClean="0">
                <a:cs typeface="B Nazanin" panose="00000400000000000000" pitchFamily="2" charset="-78"/>
              </a:rPr>
              <a:t>مواردی می تواند </a:t>
            </a:r>
          </a:p>
          <a:p>
            <a:pPr marL="0" indent="0" algn="r" rtl="1">
              <a:buNone/>
            </a:pPr>
            <a:r>
              <a:rPr lang="fa-IR" b="1" dirty="0" smtClean="0">
                <a:cs typeface="B Nazanin" panose="00000400000000000000" pitchFamily="2" charset="-78"/>
              </a:rPr>
              <a:t>موثر باشد</a:t>
            </a:r>
            <a:r>
              <a:rPr lang="fa-IR" b="1" dirty="0">
                <a:cs typeface="B Nazanin" panose="00000400000000000000" pitchFamily="2" charset="-78"/>
              </a:rPr>
              <a:t>. </a:t>
            </a:r>
            <a:endParaRPr lang="fa-IR" b="1" dirty="0" smtClean="0">
              <a:cs typeface="B Nazanin" panose="00000400000000000000" pitchFamily="2" charset="-78"/>
            </a:endParaRPr>
          </a:p>
          <a:p>
            <a:pPr marL="0" indent="0" algn="r" rtl="1">
              <a:buNone/>
            </a:pPr>
            <a:r>
              <a:rPr lang="fa-IR" b="1" dirty="0" smtClean="0">
                <a:cs typeface="B Nazanin" panose="00000400000000000000" pitchFamily="2" charset="-78"/>
              </a:rPr>
              <a:t>تعدادی </a:t>
            </a:r>
            <a:r>
              <a:rPr lang="fa-IR" b="1" dirty="0">
                <a:cs typeface="B Nazanin" panose="00000400000000000000" pitchFamily="2" charset="-78"/>
              </a:rPr>
              <a:t>از مزیتهای مصرف </a:t>
            </a:r>
            <a:r>
              <a:rPr lang="fa-IR" b="1" dirty="0" smtClean="0">
                <a:cs typeface="B Nazanin" panose="00000400000000000000" pitchFamily="2" charset="-78"/>
              </a:rPr>
              <a:t>کم و </a:t>
            </a:r>
            <a:r>
              <a:rPr lang="fa-IR" b="1" dirty="0">
                <a:cs typeface="B Nazanin" panose="00000400000000000000" pitchFamily="2" charset="-78"/>
              </a:rPr>
              <a:t>یا عدم مصرف در جدول زیر </a:t>
            </a:r>
            <a:r>
              <a:rPr lang="fa-IR" b="1" dirty="0" smtClean="0">
                <a:cs typeface="B Nazanin" panose="00000400000000000000" pitchFamily="2" charset="-78"/>
              </a:rPr>
              <a:t>طبقه بندی شده </a:t>
            </a:r>
            <a:r>
              <a:rPr lang="fa-IR" b="1" dirty="0">
                <a:cs typeface="B Nazanin" panose="00000400000000000000" pitchFamily="2" charset="-78"/>
              </a:rPr>
              <a:t>است. </a:t>
            </a:r>
          </a:p>
          <a:p>
            <a:pPr marL="0" indent="0" algn="r" rtl="1">
              <a:buNone/>
            </a:pPr>
            <a:r>
              <a:rPr lang="fa-IR" b="1" dirty="0" smtClean="0">
                <a:cs typeface="B Nazanin" panose="00000400000000000000" pitchFamily="2" charset="-78"/>
              </a:rPr>
              <a:t>می توانید </a:t>
            </a:r>
            <a:r>
              <a:rPr lang="fa-IR" b="1" dirty="0">
                <a:cs typeface="B Nazanin" panose="00000400000000000000" pitchFamily="2" charset="-78"/>
              </a:rPr>
              <a:t>موارد دیگری که به نظر شما موثر هستند را نیز به آن اضافه </a:t>
            </a:r>
            <a:r>
              <a:rPr lang="fa-IR" b="1" dirty="0" smtClean="0">
                <a:cs typeface="B Nazanin" panose="00000400000000000000" pitchFamily="2" charset="-78"/>
              </a:rPr>
              <a:t>کنید:</a:t>
            </a:r>
          </a:p>
          <a:p>
            <a:pPr marL="0" indent="0" algn="r">
              <a:buNone/>
            </a:pPr>
            <a:endParaRPr lang="fa-IR" dirty="0" smtClean="0">
              <a:cs typeface="B Nazanin" panose="00000400000000000000" pitchFamily="2" charset="-78"/>
            </a:endParaRPr>
          </a:p>
          <a:p>
            <a:pPr marL="0" indent="0" algn="r">
              <a:buNone/>
            </a:pPr>
            <a:r>
              <a:rPr lang="fa-IR" dirty="0" smtClean="0">
                <a:cs typeface="B Nazanin" panose="00000400000000000000" pitchFamily="2" charset="-78"/>
              </a:rPr>
              <a:t>پول </a:t>
            </a:r>
            <a:r>
              <a:rPr lang="fa-IR" dirty="0">
                <a:cs typeface="B Nazanin" panose="00000400000000000000" pitchFamily="2" charset="-78"/>
              </a:rPr>
              <a:t>بیشتری برای خرج کردن خواهم داشت</a:t>
            </a:r>
          </a:p>
          <a:p>
            <a:pPr marL="0" indent="0" algn="r">
              <a:buNone/>
            </a:pPr>
            <a:r>
              <a:rPr lang="fa-IR" dirty="0">
                <a:cs typeface="B Nazanin" panose="00000400000000000000" pitchFamily="2" charset="-78"/>
              </a:rPr>
              <a:t>کاهش وزن خواهم داشت</a:t>
            </a:r>
          </a:p>
          <a:p>
            <a:pPr marL="0" indent="0" algn="r">
              <a:buNone/>
            </a:pPr>
            <a:r>
              <a:rPr lang="fa-IR" dirty="0" smtClean="0">
                <a:cs typeface="B Nazanin" panose="00000400000000000000" pitchFamily="2" charset="-78"/>
              </a:rPr>
              <a:t>شب ها </a:t>
            </a:r>
            <a:r>
              <a:rPr lang="fa-IR" dirty="0">
                <a:cs typeface="B Nazanin" panose="00000400000000000000" pitchFamily="2" charset="-78"/>
              </a:rPr>
              <a:t>خواب بهتری خواهم داشت</a:t>
            </a:r>
          </a:p>
          <a:p>
            <a:pPr marL="0" indent="0" algn="r">
              <a:buNone/>
            </a:pPr>
            <a:r>
              <a:rPr lang="fa-IR" dirty="0" smtClean="0">
                <a:cs typeface="B Nazanin" panose="00000400000000000000" pitchFamily="2" charset="-78"/>
              </a:rPr>
              <a:t>صبح ها سرحال تر </a:t>
            </a:r>
            <a:r>
              <a:rPr lang="fa-IR" dirty="0">
                <a:cs typeface="B Nazanin" panose="00000400000000000000" pitchFamily="2" charset="-78"/>
              </a:rPr>
              <a:t>بیدار خواهم شد</a:t>
            </a:r>
          </a:p>
          <a:p>
            <a:pPr marL="0" indent="0" algn="r">
              <a:buNone/>
            </a:pPr>
            <a:r>
              <a:rPr lang="fa-IR" dirty="0">
                <a:cs typeface="B Nazanin" panose="00000400000000000000" pitchFamily="2" charset="-78"/>
              </a:rPr>
              <a:t>احساس شادی و نشاط بیشتری خواهم داشت</a:t>
            </a:r>
          </a:p>
          <a:p>
            <a:pPr marL="0" indent="0" algn="r">
              <a:buNone/>
            </a:pPr>
            <a:r>
              <a:rPr lang="fa-IR" dirty="0">
                <a:cs typeface="B Nazanin" panose="00000400000000000000" pitchFamily="2" charset="-78"/>
              </a:rPr>
              <a:t>کنترل بیشتری بر خود خواهم داشت</a:t>
            </a:r>
          </a:p>
          <a:p>
            <a:pPr marL="0" indent="0" algn="r">
              <a:buNone/>
            </a:pPr>
            <a:r>
              <a:rPr lang="fa-IR" dirty="0">
                <a:cs typeface="B Nazanin" panose="00000400000000000000" pitchFamily="2" charset="-78"/>
              </a:rPr>
              <a:t>احساس سلامت و تندرستی بیشتری خواهم داشت</a:t>
            </a:r>
          </a:p>
          <a:p>
            <a:pPr marL="0" indent="0" algn="r">
              <a:buNone/>
            </a:pPr>
            <a:r>
              <a:rPr lang="fa-IR" dirty="0">
                <a:cs typeface="B Nazanin" panose="00000400000000000000" pitchFamily="2" charset="-78"/>
              </a:rPr>
              <a:t>روابطم با خانواده و دوستانم بهتر می شود</a:t>
            </a:r>
          </a:p>
          <a:p>
            <a:pPr marL="0" indent="0" algn="r">
              <a:buNone/>
            </a:pPr>
            <a:r>
              <a:rPr lang="fa-IR" dirty="0">
                <a:cs typeface="B Nazanin" panose="00000400000000000000" pitchFamily="2" charset="-78"/>
              </a:rPr>
              <a:t>احساس آرامش بیشتری خواهم داشت</a:t>
            </a:r>
          </a:p>
        </p:txBody>
      </p:sp>
    </p:spTree>
    <p:extLst>
      <p:ext uri="{BB962C8B-B14F-4D97-AF65-F5344CB8AC3E}">
        <p14:creationId xmlns:p14="http://schemas.microsoft.com/office/powerpoint/2010/main" val="1392458124"/>
      </p:ext>
    </p:extLst>
  </p:cSld>
  <p:clrMapOvr>
    <a:masterClrMapping/>
  </p:clrMapOvr>
  <p:transition spd="slow">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941161"/>
          </a:xfrm>
        </p:spPr>
        <p:txBody>
          <a:bodyPr/>
          <a:lstStyle/>
          <a:p>
            <a:pPr algn="ctr"/>
            <a:r>
              <a:rPr lang="fa-IR" b="1" dirty="0">
                <a:cs typeface="B Nazanin" panose="00000400000000000000" pitchFamily="2" charset="-78"/>
              </a:rPr>
              <a:t>علایم ترك الکل</a:t>
            </a:r>
            <a:endParaRPr lang="fa-IR" dirty="0"/>
          </a:p>
        </p:txBody>
      </p:sp>
      <p:sp>
        <p:nvSpPr>
          <p:cNvPr id="3" name="Content Placeholder 2"/>
          <p:cNvSpPr>
            <a:spLocks noGrp="1"/>
          </p:cNvSpPr>
          <p:nvPr>
            <p:ph idx="1"/>
          </p:nvPr>
        </p:nvSpPr>
        <p:spPr>
          <a:xfrm>
            <a:off x="472440" y="1397726"/>
            <a:ext cx="11247119" cy="5290457"/>
          </a:xfrm>
        </p:spPr>
        <p:txBody>
          <a:bodyPr/>
          <a:lstStyle/>
          <a:p>
            <a:pPr marL="0" indent="0" algn="r" rtl="1">
              <a:buNone/>
            </a:pPr>
            <a:r>
              <a:rPr lang="fa-IR" dirty="0" smtClean="0">
                <a:cs typeface="B Nazanin" panose="00000400000000000000" pitchFamily="2" charset="-78"/>
              </a:rPr>
              <a:t>ترک مصرف سنگین و طولانی مدت الکل می تواند علائم زیر را ایجاد کند:</a:t>
            </a:r>
          </a:p>
          <a:p>
            <a:pPr marL="0" indent="0" algn="r" rtl="1">
              <a:buNone/>
            </a:pPr>
            <a:r>
              <a:rPr lang="fa-IR" dirty="0" smtClean="0">
                <a:cs typeface="B Nazanin" panose="00000400000000000000" pitchFamily="2" charset="-78"/>
              </a:rPr>
              <a:t>افزایش فعالیت اتونوم به شکل تعریق، تاکیکاردی، ترمور دستها، تهوع و استفراغ، توهم های گذرا، هذیان، بی خوابی، آژیتاسیون و اضطراب.</a:t>
            </a:r>
          </a:p>
          <a:p>
            <a:pPr marL="0" indent="0" algn="r" rtl="1">
              <a:buNone/>
            </a:pPr>
            <a:endParaRPr lang="fa-IR" dirty="0" smtClean="0">
              <a:cs typeface="B Nazanin" panose="00000400000000000000" pitchFamily="2" charset="-78"/>
            </a:endParaRPr>
          </a:p>
          <a:p>
            <a:pPr marL="0" indent="0" algn="r" rtl="1">
              <a:buNone/>
            </a:pPr>
            <a:r>
              <a:rPr lang="fa-IR" dirty="0" smtClean="0">
                <a:cs typeface="B Nazanin" panose="00000400000000000000" pitchFamily="2" charset="-78"/>
              </a:rPr>
              <a:t>در وابستگی به الکل علائم ترک معمولا 6 تا 8 ساعت پس از آخرین مصرف آن شروع می شود و 14 تا 48 ساعت پس از آن نیز به اوج خودمی رسدو نهایتا در طول 7 روز از میان می رود.</a:t>
            </a:r>
          </a:p>
          <a:p>
            <a:pPr marL="0" indent="0" algn="r" rtl="1">
              <a:buNone/>
            </a:pPr>
            <a:endParaRPr lang="fa-IR" dirty="0" smtClean="0">
              <a:cs typeface="B Nazanin" panose="00000400000000000000" pitchFamily="2" charset="-78"/>
            </a:endParaRPr>
          </a:p>
          <a:p>
            <a:pPr marL="0" indent="0" algn="r" rtl="1">
              <a:buNone/>
            </a:pPr>
            <a:r>
              <a:rPr lang="fa-IR" dirty="0" smtClean="0">
                <a:cs typeface="B Nazanin" panose="00000400000000000000" pitchFamily="2" charset="-78"/>
              </a:rPr>
              <a:t>نکته مهم: علائم ترک در افراد گاها متفاوت است.</a:t>
            </a:r>
          </a:p>
          <a:p>
            <a:pPr marL="0" indent="0" algn="r" rtl="1">
              <a:buNone/>
            </a:pPr>
            <a:r>
              <a:rPr lang="fa-IR" dirty="0" smtClean="0">
                <a:cs typeface="B Nazanin" panose="00000400000000000000" pitchFamily="2" charset="-78"/>
              </a:rPr>
              <a:t>در 5 درصد از موارد حین ترک؛ فرد دچار اختلال شناختی و یا دلیریوم می شود.</a:t>
            </a:r>
            <a:endParaRPr lang="fa-IR" dirty="0">
              <a:cs typeface="B Nazanin" panose="00000400000000000000" pitchFamily="2" charset="-78"/>
            </a:endParaRPr>
          </a:p>
        </p:txBody>
      </p:sp>
    </p:spTree>
    <p:extLst>
      <p:ext uri="{BB962C8B-B14F-4D97-AF65-F5344CB8AC3E}">
        <p14:creationId xmlns:p14="http://schemas.microsoft.com/office/powerpoint/2010/main" val="10105145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93412"/>
          </a:xfrm>
        </p:spPr>
        <p:txBody>
          <a:bodyPr>
            <a:normAutofit/>
          </a:bodyPr>
          <a:lstStyle/>
          <a:p>
            <a:pPr algn="ctr"/>
            <a:r>
              <a:rPr lang="fa-IR" sz="4000" b="1" dirty="0">
                <a:cs typeface="B Nazanin" panose="00000400000000000000" pitchFamily="2" charset="-78"/>
              </a:rPr>
              <a:t>گزینه های جایگزین مصرف الکل</a:t>
            </a:r>
            <a:endParaRPr lang="fa-IR" sz="4000" dirty="0"/>
          </a:p>
        </p:txBody>
      </p:sp>
      <p:sp>
        <p:nvSpPr>
          <p:cNvPr id="3" name="Content Placeholder 2"/>
          <p:cNvSpPr>
            <a:spLocks noGrp="1"/>
          </p:cNvSpPr>
          <p:nvPr>
            <p:ph idx="1"/>
          </p:nvPr>
        </p:nvSpPr>
        <p:spPr>
          <a:xfrm>
            <a:off x="496389" y="1150167"/>
            <a:ext cx="10998925" cy="5590268"/>
          </a:xfrm>
        </p:spPr>
        <p:txBody>
          <a:bodyPr>
            <a:normAutofit fontScale="92500" lnSpcReduction="10000"/>
          </a:bodyPr>
          <a:lstStyle/>
          <a:p>
            <a:pPr marL="0" indent="0" algn="r">
              <a:lnSpc>
                <a:spcPct val="160000"/>
              </a:lnSpc>
              <a:buNone/>
            </a:pPr>
            <a:r>
              <a:rPr lang="fa-IR" dirty="0" smtClean="0">
                <a:cs typeface="B Nazanin" panose="00000400000000000000" pitchFamily="2" charset="-78"/>
              </a:rPr>
              <a:t>* زمان </a:t>
            </a:r>
            <a:r>
              <a:rPr lang="fa-IR" dirty="0">
                <a:cs typeface="B Nazanin" panose="00000400000000000000" pitchFamily="2" charset="-78"/>
              </a:rPr>
              <a:t>مربوط به مصرف الکل را با فعالیت دیگر جایگزین کنید.</a:t>
            </a:r>
          </a:p>
          <a:p>
            <a:pPr marL="0" indent="0" algn="r">
              <a:lnSpc>
                <a:spcPct val="160000"/>
              </a:lnSpc>
              <a:buNone/>
            </a:pPr>
            <a:r>
              <a:rPr lang="fa-IR" dirty="0" smtClean="0">
                <a:cs typeface="B Nazanin" panose="00000400000000000000" pitchFamily="2" charset="-78"/>
              </a:rPr>
              <a:t>* یکی </a:t>
            </a:r>
            <a:r>
              <a:rPr lang="fa-IR" dirty="0">
                <a:cs typeface="B Nazanin" panose="00000400000000000000" pitchFamily="2" charset="-78"/>
              </a:rPr>
              <a:t>از روزهای هفته را که معمولا الکل مصرف </a:t>
            </a:r>
            <a:r>
              <a:rPr lang="fa-IR" dirty="0" smtClean="0">
                <a:cs typeface="B Nazanin" panose="00000400000000000000" pitchFamily="2" charset="-78"/>
              </a:rPr>
              <a:t>می کنید</a:t>
            </a:r>
            <a:r>
              <a:rPr lang="fa-IR" dirty="0">
                <a:cs typeface="B Nazanin" panose="00000400000000000000" pitchFamily="2" charset="-78"/>
              </a:rPr>
              <a:t>، انتخاب کنید و سعی کنید آن روز کار دیگری مثل رفتن به سینما، شنا یا فعالیت </a:t>
            </a:r>
            <a:r>
              <a:rPr lang="fa-IR" dirty="0" smtClean="0">
                <a:cs typeface="B Nazanin" panose="00000400000000000000" pitchFamily="2" charset="-78"/>
              </a:rPr>
              <a:t>دیگر </a:t>
            </a:r>
            <a:r>
              <a:rPr lang="fa-IR" dirty="0">
                <a:cs typeface="B Nazanin" panose="00000400000000000000" pitchFamily="2" charset="-78"/>
              </a:rPr>
              <a:t>انجام دهید.</a:t>
            </a:r>
          </a:p>
          <a:p>
            <a:pPr marL="0" indent="0" algn="r">
              <a:lnSpc>
                <a:spcPct val="160000"/>
              </a:lnSpc>
              <a:buNone/>
            </a:pPr>
            <a:r>
              <a:rPr lang="fa-IR" dirty="0" smtClean="0">
                <a:cs typeface="B Nazanin" panose="00000400000000000000" pitchFamily="2" charset="-78"/>
              </a:rPr>
              <a:t>* اگر </a:t>
            </a:r>
            <a:r>
              <a:rPr lang="fa-IR" dirty="0">
                <a:cs typeface="B Nazanin" panose="00000400000000000000" pitchFamily="2" charset="-78"/>
              </a:rPr>
              <a:t>تمایل دارید در خانه الکل مصرف کنید، </a:t>
            </a:r>
            <a:r>
              <a:rPr lang="fa-IR" dirty="0" smtClean="0">
                <a:cs typeface="B Nazanin" panose="00000400000000000000" pitchFamily="2" charset="-78"/>
              </a:rPr>
              <a:t>نوشیدنی های </a:t>
            </a:r>
            <a:r>
              <a:rPr lang="fa-IR" dirty="0">
                <a:cs typeface="B Nazanin" panose="00000400000000000000" pitchFamily="2" charset="-78"/>
              </a:rPr>
              <a:t>غیرالکلی را امتحان کنید تا زمانی که از یکی از آن </a:t>
            </a:r>
            <a:r>
              <a:rPr lang="fa-IR" dirty="0" smtClean="0">
                <a:cs typeface="B Nazanin" panose="00000400000000000000" pitchFamily="2" charset="-78"/>
              </a:rPr>
              <a:t>نوشیدنی ها </a:t>
            </a:r>
            <a:r>
              <a:rPr lang="fa-IR" dirty="0">
                <a:cs typeface="B Nazanin" panose="00000400000000000000" pitchFamily="2" charset="-78"/>
              </a:rPr>
              <a:t>لذت </a:t>
            </a:r>
            <a:r>
              <a:rPr lang="fa-IR" dirty="0" smtClean="0">
                <a:cs typeface="B Nazanin" panose="00000400000000000000" pitchFamily="2" charset="-78"/>
              </a:rPr>
              <a:t>ببرید.</a:t>
            </a:r>
          </a:p>
          <a:p>
            <a:pPr marL="0" indent="0" algn="r">
              <a:lnSpc>
                <a:spcPct val="160000"/>
              </a:lnSpc>
              <a:buNone/>
            </a:pPr>
            <a:r>
              <a:rPr lang="fa-IR" dirty="0" smtClean="0">
                <a:cs typeface="B Nazanin" panose="00000400000000000000" pitchFamily="2" charset="-78"/>
              </a:rPr>
              <a:t>* صورتی </a:t>
            </a:r>
            <a:r>
              <a:rPr lang="fa-IR" dirty="0">
                <a:cs typeface="B Nazanin" panose="00000400000000000000" pitchFamily="2" charset="-78"/>
              </a:rPr>
              <a:t>که به هنگام بیرون رفتن با دوستانتان الکل مینوشید میتوانید به بهانه رانندگی پیشنهاد نوشیدنی را رد کنید</a:t>
            </a:r>
            <a:r>
              <a:rPr lang="fa-IR" dirty="0" smtClean="0">
                <a:cs typeface="B Nazanin" panose="00000400000000000000" pitchFamily="2" charset="-78"/>
              </a:rPr>
              <a:t>.</a:t>
            </a:r>
          </a:p>
          <a:p>
            <a:pPr marL="0" indent="0" algn="r">
              <a:lnSpc>
                <a:spcPct val="160000"/>
              </a:lnSpc>
              <a:buNone/>
            </a:pPr>
            <a:r>
              <a:rPr lang="fa-IR" dirty="0" smtClean="0">
                <a:cs typeface="B Nazanin" panose="00000400000000000000" pitchFamily="2" charset="-78"/>
              </a:rPr>
              <a:t>* اگر </a:t>
            </a:r>
            <a:r>
              <a:rPr lang="fa-IR" dirty="0">
                <a:cs typeface="B Nazanin" panose="00000400000000000000" pitchFamily="2" charset="-78"/>
              </a:rPr>
              <a:t>نوشیدنی الکلی مصرف میکنید آن را با نوشیدنیهای غیرالکلی جایگزین کنید</a:t>
            </a:r>
            <a:r>
              <a:rPr lang="fa-IR" dirty="0" smtClean="0">
                <a:cs typeface="B Nazanin" panose="00000400000000000000" pitchFamily="2" charset="-78"/>
              </a:rPr>
              <a:t>.</a:t>
            </a:r>
          </a:p>
          <a:p>
            <a:pPr marL="0" indent="0" algn="r" rtl="1">
              <a:lnSpc>
                <a:spcPct val="160000"/>
              </a:lnSpc>
              <a:buNone/>
            </a:pPr>
            <a:endParaRPr lang="fa-IR" dirty="0">
              <a:cs typeface="B Nazanin" panose="00000400000000000000" pitchFamily="2" charset="-78"/>
            </a:endParaRPr>
          </a:p>
        </p:txBody>
      </p:sp>
    </p:spTree>
    <p:extLst>
      <p:ext uri="{BB962C8B-B14F-4D97-AF65-F5344CB8AC3E}">
        <p14:creationId xmlns:p14="http://schemas.microsoft.com/office/powerpoint/2010/main" val="3350255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57063" y="182246"/>
            <a:ext cx="2196737" cy="1202418"/>
          </a:xfrm>
        </p:spPr>
        <p:txBody>
          <a:bodyPr>
            <a:normAutofit/>
          </a:bodyPr>
          <a:lstStyle/>
          <a:p>
            <a:pPr algn="r"/>
            <a:r>
              <a:rPr lang="fa-IR" sz="5400" dirty="0" smtClean="0">
                <a:cs typeface="B Nazanin" panose="00000400000000000000" pitchFamily="2" charset="-78"/>
              </a:rPr>
              <a:t>ادامه...</a:t>
            </a:r>
            <a:endParaRPr lang="fa-IR" sz="5400" dirty="0">
              <a:cs typeface="B Nazanin" panose="00000400000000000000" pitchFamily="2" charset="-78"/>
            </a:endParaRPr>
          </a:p>
        </p:txBody>
      </p:sp>
      <p:sp>
        <p:nvSpPr>
          <p:cNvPr id="3" name="Content Placeholder 2"/>
          <p:cNvSpPr>
            <a:spLocks noGrp="1"/>
          </p:cNvSpPr>
          <p:nvPr>
            <p:ph idx="1"/>
          </p:nvPr>
        </p:nvSpPr>
        <p:spPr>
          <a:xfrm>
            <a:off x="352697" y="1384664"/>
            <a:ext cx="11001103" cy="5133702"/>
          </a:xfrm>
        </p:spPr>
        <p:txBody>
          <a:bodyPr>
            <a:normAutofit fontScale="92500" lnSpcReduction="20000"/>
          </a:bodyPr>
          <a:lstStyle/>
          <a:p>
            <a:pPr marL="0" indent="0" algn="r" rtl="1">
              <a:lnSpc>
                <a:spcPct val="150000"/>
              </a:lnSpc>
              <a:buNone/>
            </a:pPr>
            <a:r>
              <a:rPr lang="fa-IR" dirty="0" smtClean="0">
                <a:cs typeface="B Nazanin" panose="00000400000000000000" pitchFamily="2" charset="-78"/>
              </a:rPr>
              <a:t>* آرام سازی و یوگا را امتحان کنید. نفسهای عمیق و آرام انجام دهید. فکرتان را آرام نگه دارید و افکار منفی را از خود دور کنید و سعی کنید از لحاظ زمانی برنامه فشردهای برای خود تنظیم کنید. خودتان را سرگرم کنید.</a:t>
            </a:r>
          </a:p>
          <a:p>
            <a:pPr marL="0" indent="0" algn="r" rtl="1">
              <a:lnSpc>
                <a:spcPct val="150000"/>
              </a:lnSpc>
              <a:buNone/>
            </a:pPr>
            <a:r>
              <a:rPr lang="fa-IR" dirty="0" smtClean="0">
                <a:cs typeface="B Nazanin" panose="00000400000000000000" pitchFamily="2" charset="-78"/>
              </a:rPr>
              <a:t>* به طور منظم ورزش کنید.</a:t>
            </a:r>
          </a:p>
          <a:p>
            <a:pPr marL="0" indent="0" algn="r" rtl="1">
              <a:lnSpc>
                <a:spcPct val="150000"/>
              </a:lnSpc>
              <a:buNone/>
            </a:pPr>
            <a:r>
              <a:rPr lang="fa-IR" dirty="0" smtClean="0">
                <a:cs typeface="B Nazanin" panose="00000400000000000000" pitchFamily="2" charset="-78"/>
              </a:rPr>
              <a:t>* برنامه منظمی برای زمان خواب داشته باشید.</a:t>
            </a:r>
          </a:p>
          <a:p>
            <a:pPr marL="0" indent="0" algn="r" rtl="1">
              <a:lnSpc>
                <a:spcPct val="150000"/>
              </a:lnSpc>
              <a:buNone/>
            </a:pPr>
            <a:r>
              <a:rPr lang="fa-IR" dirty="0" smtClean="0">
                <a:cs typeface="B Nazanin" panose="00000400000000000000" pitchFamily="2" charset="-78"/>
              </a:rPr>
              <a:t>* برنامه روزانه ای برای خودتان تنظیم کنید، بدین ترتیب کاری برای انجام دادن خواهید داشت.</a:t>
            </a:r>
          </a:p>
          <a:p>
            <a:pPr marL="0" indent="0" algn="r" rtl="1">
              <a:lnSpc>
                <a:spcPct val="150000"/>
              </a:lnSpc>
              <a:buNone/>
            </a:pPr>
            <a:r>
              <a:rPr lang="fa-IR" dirty="0" smtClean="0">
                <a:cs typeface="B Nazanin" panose="00000400000000000000" pitchFamily="2" charset="-78"/>
              </a:rPr>
              <a:t>* تفریح و آرامسازی روزانه ضروری است.</a:t>
            </a:r>
          </a:p>
          <a:p>
            <a:pPr marL="0" indent="0" algn="r" rtl="1">
              <a:lnSpc>
                <a:spcPct val="150000"/>
              </a:lnSpc>
              <a:buNone/>
            </a:pPr>
            <a:r>
              <a:rPr lang="fa-IR" dirty="0" smtClean="0">
                <a:cs typeface="B Nazanin" panose="00000400000000000000" pitchFamily="2" charset="-78"/>
              </a:rPr>
              <a:t>* سعی کنید زیاد روی خودتان تمرکز نکنید. </a:t>
            </a:r>
            <a:endParaRPr lang="fa-IR" dirty="0">
              <a:cs typeface="B Nazanin" panose="00000400000000000000" pitchFamily="2" charset="-78"/>
            </a:endParaRPr>
          </a:p>
        </p:txBody>
      </p:sp>
    </p:spTree>
    <p:extLst>
      <p:ext uri="{BB962C8B-B14F-4D97-AF65-F5344CB8AC3E}">
        <p14:creationId xmlns:p14="http://schemas.microsoft.com/office/powerpoint/2010/main" val="20395113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56119"/>
            <a:ext cx="10515600" cy="758281"/>
          </a:xfrm>
        </p:spPr>
        <p:txBody>
          <a:bodyPr>
            <a:normAutofit/>
          </a:bodyPr>
          <a:lstStyle/>
          <a:p>
            <a:pPr algn="ctr"/>
            <a:r>
              <a:rPr lang="fa-IR" sz="4000" b="1" dirty="0">
                <a:cs typeface="B Nazanin" panose="00000400000000000000" pitchFamily="2" charset="-78"/>
              </a:rPr>
              <a:t>آیا اعتیاد به الکل دارم؟</a:t>
            </a:r>
            <a:endParaRPr lang="fa-IR" sz="4000" dirty="0"/>
          </a:p>
        </p:txBody>
      </p:sp>
      <p:sp>
        <p:nvSpPr>
          <p:cNvPr id="3" name="Content Placeholder 2"/>
          <p:cNvSpPr>
            <a:spLocks noGrp="1"/>
          </p:cNvSpPr>
          <p:nvPr>
            <p:ph idx="1"/>
          </p:nvPr>
        </p:nvSpPr>
        <p:spPr>
          <a:xfrm>
            <a:off x="470263" y="1188720"/>
            <a:ext cx="11299371" cy="5434149"/>
          </a:xfrm>
        </p:spPr>
        <p:txBody>
          <a:bodyPr>
            <a:normAutofit/>
          </a:bodyPr>
          <a:lstStyle/>
          <a:p>
            <a:pPr marL="0" indent="0" algn="r" rtl="1">
              <a:buNone/>
            </a:pPr>
            <a:r>
              <a:rPr lang="fa-IR" dirty="0" smtClean="0">
                <a:cs typeface="B Nazanin" panose="00000400000000000000" pitchFamily="2" charset="-78"/>
              </a:rPr>
              <a:t>* اگر </a:t>
            </a:r>
            <a:r>
              <a:rPr lang="fa-IR" dirty="0">
                <a:cs typeface="B Nazanin" panose="00000400000000000000" pitchFamily="2" charset="-78"/>
              </a:rPr>
              <a:t>الکلی هستید پس مصرف الکل شما پیوسته و فراوان است. مصرف پیوسته و فراوان الکل </a:t>
            </a:r>
            <a:r>
              <a:rPr lang="fa-IR" dirty="0" smtClean="0">
                <a:cs typeface="B Nazanin" panose="00000400000000000000" pitchFamily="2" charset="-78"/>
              </a:rPr>
              <a:t>می تواند </a:t>
            </a:r>
            <a:r>
              <a:rPr lang="fa-IR" dirty="0">
                <a:cs typeface="B Nazanin" panose="00000400000000000000" pitchFamily="2" charset="-78"/>
              </a:rPr>
              <a:t>به بیماریهای مختلف منجر شود</a:t>
            </a:r>
            <a:r>
              <a:rPr lang="fa-IR" dirty="0" smtClean="0">
                <a:cs typeface="B Nazanin" panose="00000400000000000000" pitchFamily="2" charset="-78"/>
              </a:rPr>
              <a:t>.</a:t>
            </a:r>
          </a:p>
          <a:p>
            <a:pPr marL="0" indent="0" algn="r" rtl="1">
              <a:buNone/>
            </a:pPr>
            <a:r>
              <a:rPr lang="fa-IR" dirty="0" smtClean="0">
                <a:cs typeface="B Nazanin" panose="00000400000000000000" pitchFamily="2" charset="-78"/>
              </a:rPr>
              <a:t>* بیشتر مصرف کنندگان </a:t>
            </a:r>
            <a:r>
              <a:rPr lang="fa-IR" dirty="0">
                <a:cs typeface="B Nazanin" panose="00000400000000000000" pitchFamily="2" charset="-78"/>
              </a:rPr>
              <a:t>قهار الکل، تغذیه مناسبی ندارند. خصوصاً این افراد به اندازه کافی </a:t>
            </a:r>
            <a:r>
              <a:rPr lang="fa-IR" dirty="0" smtClean="0">
                <a:cs typeface="B Nazanin" panose="00000400000000000000" pitchFamily="2" charset="-78"/>
              </a:rPr>
              <a:t>ویتامین      </a:t>
            </a:r>
            <a:r>
              <a:rPr lang="fa-IR" dirty="0">
                <a:cs typeface="B Nazanin" panose="00000400000000000000" pitchFamily="2" charset="-78"/>
              </a:rPr>
              <a:t>ب </a:t>
            </a:r>
            <a:r>
              <a:rPr lang="fa-IR" dirty="0" smtClean="0">
                <a:cs typeface="B Nazanin" panose="00000400000000000000" pitchFamily="2" charset="-78"/>
              </a:rPr>
              <a:t>1 </a:t>
            </a:r>
            <a:r>
              <a:rPr lang="fa-IR" dirty="0">
                <a:cs typeface="B Nazanin" panose="00000400000000000000" pitchFamily="2" charset="-78"/>
              </a:rPr>
              <a:t>دریافت </a:t>
            </a:r>
            <a:r>
              <a:rPr lang="fa-IR" dirty="0" smtClean="0">
                <a:cs typeface="B Nazanin" panose="00000400000000000000" pitchFamily="2" charset="-78"/>
              </a:rPr>
              <a:t>نمی کنند.</a:t>
            </a:r>
            <a:r>
              <a:rPr lang="fa-IR" dirty="0">
                <a:cs typeface="B Nazanin" panose="00000400000000000000" pitchFamily="2" charset="-78"/>
              </a:rPr>
              <a:t> این ویتامین برای ترمیم سلولهای عصبی بدن و به خصوص </a:t>
            </a:r>
            <a:r>
              <a:rPr lang="fa-IR" dirty="0" smtClean="0">
                <a:cs typeface="B Nazanin" panose="00000400000000000000" pitchFamily="2" charset="-78"/>
              </a:rPr>
              <a:t>سلول های مغزی </a:t>
            </a:r>
            <a:r>
              <a:rPr lang="fa-IR" dirty="0">
                <a:cs typeface="B Nazanin" panose="00000400000000000000" pitchFamily="2" charset="-78"/>
              </a:rPr>
              <a:t>ضروری است. مصرف فراوان الکل </a:t>
            </a:r>
            <a:r>
              <a:rPr lang="fa-IR" dirty="0" smtClean="0">
                <a:cs typeface="B Nazanin" panose="00000400000000000000" pitchFamily="2" charset="-78"/>
              </a:rPr>
              <a:t>ویتامین ها </a:t>
            </a:r>
            <a:r>
              <a:rPr lang="fa-IR" dirty="0">
                <a:cs typeface="B Nazanin" panose="00000400000000000000" pitchFamily="2" charset="-78"/>
              </a:rPr>
              <a:t>را از بدن دفع میکند. و این منجر به آسیب سیستم عصبی </a:t>
            </a:r>
            <a:r>
              <a:rPr lang="fa-IR" dirty="0" smtClean="0">
                <a:cs typeface="B Nazanin" panose="00000400000000000000" pitchFamily="2" charset="-78"/>
              </a:rPr>
              <a:t>میشود.</a:t>
            </a:r>
          </a:p>
          <a:p>
            <a:pPr marL="0" indent="0" algn="r" rtl="1">
              <a:buNone/>
            </a:pPr>
            <a:r>
              <a:rPr lang="fa-IR" dirty="0" smtClean="0">
                <a:cs typeface="B Nazanin" panose="00000400000000000000" pitchFamily="2" charset="-78"/>
              </a:rPr>
              <a:t>* افراد </a:t>
            </a:r>
            <a:r>
              <a:rPr lang="fa-IR" dirty="0">
                <a:cs typeface="B Nazanin" panose="00000400000000000000" pitchFamily="2" charset="-78"/>
              </a:rPr>
              <a:t>الکلی در انجام </a:t>
            </a:r>
            <a:r>
              <a:rPr lang="fa-IR" dirty="0" smtClean="0">
                <a:cs typeface="B Nazanin" panose="00000400000000000000" pitchFamily="2" charset="-78"/>
              </a:rPr>
              <a:t>فعالیت های </a:t>
            </a:r>
            <a:r>
              <a:rPr lang="fa-IR" dirty="0">
                <a:cs typeface="B Nazanin" panose="00000400000000000000" pitchFamily="2" charset="-78"/>
              </a:rPr>
              <a:t>ساده روزانه مثل بالا رفتن از </a:t>
            </a:r>
            <a:r>
              <a:rPr lang="fa-IR" dirty="0" smtClean="0">
                <a:cs typeface="B Nazanin" panose="00000400000000000000" pitchFamily="2" charset="-78"/>
              </a:rPr>
              <a:t>پله ها </a:t>
            </a:r>
            <a:r>
              <a:rPr lang="fa-IR" dirty="0">
                <a:cs typeface="B Nazanin" panose="00000400000000000000" pitchFamily="2" charset="-78"/>
              </a:rPr>
              <a:t>دچار تنگی نفس میشوند و مدام احساس خستگی </a:t>
            </a:r>
            <a:r>
              <a:rPr lang="fa-IR" dirty="0" smtClean="0">
                <a:cs typeface="B Nazanin" panose="00000400000000000000" pitchFamily="2" charset="-78"/>
              </a:rPr>
              <a:t>می کنند</a:t>
            </a:r>
            <a:r>
              <a:rPr lang="fa-IR" dirty="0">
                <a:cs typeface="B Nazanin" panose="00000400000000000000" pitchFamily="2" charset="-78"/>
              </a:rPr>
              <a:t>.</a:t>
            </a:r>
          </a:p>
          <a:p>
            <a:pPr marL="0" indent="0" algn="r" rtl="1">
              <a:buNone/>
            </a:pPr>
            <a:r>
              <a:rPr lang="fa-IR" dirty="0" smtClean="0">
                <a:cs typeface="B Nazanin" panose="00000400000000000000" pitchFamily="2" charset="-78"/>
              </a:rPr>
              <a:t>* همینطور </a:t>
            </a:r>
            <a:r>
              <a:rPr lang="fa-IR" dirty="0">
                <a:cs typeface="B Nazanin" panose="00000400000000000000" pitchFamily="2" charset="-78"/>
              </a:rPr>
              <a:t>از آنجایی که الکل به سلولهای خونی بدن آسیب </a:t>
            </a:r>
            <a:r>
              <a:rPr lang="fa-IR" dirty="0" smtClean="0">
                <a:cs typeface="B Nazanin" panose="00000400000000000000" pitchFamily="2" charset="-78"/>
              </a:rPr>
              <a:t>می رساند </a:t>
            </a:r>
            <a:r>
              <a:rPr lang="fa-IR" dirty="0">
                <a:cs typeface="B Nazanin" panose="00000400000000000000" pitchFamily="2" charset="-78"/>
              </a:rPr>
              <a:t>این افراد دچار کم خونی و نیز خیلی زود دچار کبودی </a:t>
            </a:r>
            <a:r>
              <a:rPr lang="fa-IR" dirty="0" smtClean="0">
                <a:cs typeface="B Nazanin" panose="00000400000000000000" pitchFamily="2" charset="-78"/>
              </a:rPr>
              <a:t>می شوند</a:t>
            </a:r>
            <a:r>
              <a:rPr lang="fa-IR" dirty="0">
                <a:cs typeface="B Nazanin" panose="00000400000000000000" pitchFamily="2" charset="-78"/>
              </a:rPr>
              <a:t>.</a:t>
            </a:r>
          </a:p>
          <a:p>
            <a:pPr marL="0" indent="0" algn="r" rtl="1">
              <a:buNone/>
            </a:pPr>
            <a:r>
              <a:rPr lang="fa-IR" dirty="0" smtClean="0">
                <a:cs typeface="B Nazanin" panose="00000400000000000000" pitchFamily="2" charset="-78"/>
              </a:rPr>
              <a:t>* از </a:t>
            </a:r>
            <a:r>
              <a:rPr lang="fa-IR" dirty="0">
                <a:cs typeface="B Nazanin" panose="00000400000000000000" pitchFamily="2" charset="-78"/>
              </a:rPr>
              <a:t>دیگر عوارض مصرف پیوسته و فراوان الکل، دیابت است. الکل به پانکراس که وظیفه تولید انسولین را دارد، آسیب </a:t>
            </a:r>
            <a:r>
              <a:rPr lang="fa-IR" dirty="0" smtClean="0">
                <a:cs typeface="B Nazanin" panose="00000400000000000000" pitchFamily="2" charset="-78"/>
              </a:rPr>
              <a:t>می رساند</a:t>
            </a:r>
            <a:r>
              <a:rPr lang="fa-IR" dirty="0">
                <a:cs typeface="B Nazanin" panose="00000400000000000000" pitchFamily="2" charset="-78"/>
              </a:rPr>
              <a:t>. افراد الکلی </a:t>
            </a:r>
            <a:r>
              <a:rPr lang="fa-IR" dirty="0" smtClean="0">
                <a:cs typeface="B Nazanin" panose="00000400000000000000" pitchFamily="2" charset="-78"/>
              </a:rPr>
              <a:t>بدون آنکه </a:t>
            </a:r>
            <a:r>
              <a:rPr lang="fa-IR" dirty="0">
                <a:cs typeface="B Nazanin" panose="00000400000000000000" pitchFamily="2" charset="-78"/>
              </a:rPr>
              <a:t>خودشان متوجه شوند به کبدشان نیز اسیب </a:t>
            </a:r>
            <a:r>
              <a:rPr lang="fa-IR" dirty="0" smtClean="0">
                <a:cs typeface="B Nazanin" panose="00000400000000000000" pitchFamily="2" charset="-78"/>
              </a:rPr>
              <a:t>می رسانند</a:t>
            </a:r>
            <a:r>
              <a:rPr lang="fa-IR" dirty="0">
                <a:cs typeface="B Nazanin" panose="00000400000000000000" pitchFamily="2" charset="-78"/>
              </a:rPr>
              <a:t>.</a:t>
            </a:r>
          </a:p>
        </p:txBody>
      </p:sp>
    </p:spTree>
    <p:extLst>
      <p:ext uri="{BB962C8B-B14F-4D97-AF65-F5344CB8AC3E}">
        <p14:creationId xmlns:p14="http://schemas.microsoft.com/office/powerpoint/2010/main" val="1861228351"/>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01972"/>
          </a:xfrm>
        </p:spPr>
        <p:txBody>
          <a:bodyPr>
            <a:normAutofit/>
          </a:bodyPr>
          <a:lstStyle/>
          <a:p>
            <a:pPr algn="ctr"/>
            <a:r>
              <a:rPr lang="fa-IR" sz="3600" b="1" dirty="0">
                <a:cs typeface="B Nazanin" panose="00000400000000000000" pitchFamily="2" charset="-78"/>
              </a:rPr>
              <a:t>عوارض ناشی از مصرف الکل</a:t>
            </a:r>
            <a:endParaRPr lang="fa-IR" sz="3600" dirty="0"/>
          </a:p>
        </p:txBody>
      </p:sp>
      <p:sp>
        <p:nvSpPr>
          <p:cNvPr id="3" name="Content Placeholder 2"/>
          <p:cNvSpPr>
            <a:spLocks noGrp="1"/>
          </p:cNvSpPr>
          <p:nvPr>
            <p:ph idx="1"/>
          </p:nvPr>
        </p:nvSpPr>
        <p:spPr>
          <a:xfrm>
            <a:off x="248194" y="1293223"/>
            <a:ext cx="11430000" cy="5564777"/>
          </a:xfrm>
        </p:spPr>
        <p:txBody>
          <a:bodyPr>
            <a:normAutofit/>
          </a:bodyPr>
          <a:lstStyle/>
          <a:p>
            <a:pPr marL="0" indent="0" algn="r" rtl="1">
              <a:buNone/>
            </a:pPr>
            <a:r>
              <a:rPr lang="fa-IR" b="1" dirty="0">
                <a:cs typeface="B Nazanin" panose="00000400000000000000" pitchFamily="2" charset="-78"/>
              </a:rPr>
              <a:t>الکل و </a:t>
            </a:r>
            <a:r>
              <a:rPr lang="fa-IR" b="1" dirty="0" smtClean="0">
                <a:cs typeface="B Nazanin" panose="00000400000000000000" pitchFamily="2" charset="-78"/>
              </a:rPr>
              <a:t>خودکشی:</a:t>
            </a:r>
            <a:endParaRPr lang="fa-IR" b="1" dirty="0">
              <a:cs typeface="B Nazanin" panose="00000400000000000000" pitchFamily="2" charset="-78"/>
            </a:endParaRPr>
          </a:p>
          <a:p>
            <a:pPr marL="0" indent="0" algn="r" rtl="1">
              <a:buNone/>
            </a:pPr>
            <a:r>
              <a:rPr lang="fa-IR" dirty="0">
                <a:cs typeface="B Nazanin" panose="00000400000000000000" pitchFamily="2" charset="-78"/>
              </a:rPr>
              <a:t>اگر وابستگی به الکل ادامه یابد ریسک مرگ در اثر خودکشی به 23 درصد می رسد</a:t>
            </a:r>
            <a:r>
              <a:rPr lang="fa-IR" dirty="0" smtClean="0">
                <a:cs typeface="B Nazanin" panose="00000400000000000000" pitchFamily="2" charset="-78"/>
              </a:rPr>
              <a:t>.</a:t>
            </a:r>
          </a:p>
          <a:p>
            <a:pPr marL="0" indent="0" algn="r" rtl="1">
              <a:buNone/>
            </a:pPr>
            <a:endParaRPr lang="fa-IR" dirty="0" smtClean="0">
              <a:cs typeface="B Nazanin" panose="00000400000000000000" pitchFamily="2" charset="-78"/>
            </a:endParaRPr>
          </a:p>
          <a:p>
            <a:pPr marL="0" indent="0" algn="r">
              <a:buNone/>
            </a:pPr>
            <a:r>
              <a:rPr lang="fa-IR" b="1" dirty="0">
                <a:cs typeface="B Nazanin" panose="00000400000000000000" pitchFamily="2" charset="-78"/>
              </a:rPr>
              <a:t>اختلالات خواب ناشی از </a:t>
            </a:r>
            <a:r>
              <a:rPr lang="fa-IR" b="1" dirty="0" smtClean="0">
                <a:cs typeface="B Nazanin" panose="00000400000000000000" pitchFamily="2" charset="-78"/>
              </a:rPr>
              <a:t>الکل:</a:t>
            </a:r>
            <a:endParaRPr lang="fa-IR" b="1" dirty="0">
              <a:cs typeface="B Nazanin" panose="00000400000000000000" pitchFamily="2" charset="-78"/>
            </a:endParaRPr>
          </a:p>
          <a:p>
            <a:pPr marL="0" indent="0" algn="r">
              <a:buNone/>
            </a:pPr>
            <a:r>
              <a:rPr lang="fa-IR" dirty="0">
                <a:cs typeface="B Nazanin" panose="00000400000000000000" pitchFamily="2" charset="-78"/>
              </a:rPr>
              <a:t>در صورت مصرف بیشتر از 2 تا 1 نوشیدنی در روز اختلالات خواب بروز می یابد</a:t>
            </a:r>
            <a:r>
              <a:rPr lang="fa-IR" dirty="0" smtClean="0">
                <a:cs typeface="B Nazanin" panose="00000400000000000000" pitchFamily="2" charset="-78"/>
              </a:rPr>
              <a:t>.</a:t>
            </a:r>
            <a:endParaRPr lang="en-US" dirty="0" smtClean="0">
              <a:cs typeface="B Nazanin" panose="00000400000000000000" pitchFamily="2" charset="-78"/>
            </a:endParaRPr>
          </a:p>
          <a:p>
            <a:pPr marL="0" indent="0" algn="r">
              <a:buNone/>
            </a:pPr>
            <a:endParaRPr lang="fa-IR" dirty="0" smtClean="0">
              <a:cs typeface="B Nazanin" panose="00000400000000000000" pitchFamily="2" charset="-78"/>
            </a:endParaRPr>
          </a:p>
          <a:p>
            <a:pPr marL="0" indent="0" algn="r">
              <a:buNone/>
            </a:pPr>
            <a:r>
              <a:rPr lang="fa-IR" b="1" dirty="0">
                <a:cs typeface="B Nazanin" panose="00000400000000000000" pitchFamily="2" charset="-78"/>
              </a:rPr>
              <a:t>اختلالات اضطرابی و مصرف </a:t>
            </a:r>
            <a:r>
              <a:rPr lang="fa-IR" b="1" dirty="0" smtClean="0">
                <a:cs typeface="B Nazanin" panose="00000400000000000000" pitchFamily="2" charset="-78"/>
              </a:rPr>
              <a:t>الکل:</a:t>
            </a:r>
            <a:endParaRPr lang="fa-IR" b="1" dirty="0">
              <a:cs typeface="B Nazanin" panose="00000400000000000000" pitchFamily="2" charset="-78"/>
            </a:endParaRPr>
          </a:p>
          <a:p>
            <a:pPr marL="0" indent="0" algn="r">
              <a:buNone/>
            </a:pPr>
            <a:r>
              <a:rPr lang="fa-IR" dirty="0">
                <a:cs typeface="B Nazanin" panose="00000400000000000000" pitchFamily="2" charset="-78"/>
              </a:rPr>
              <a:t>اختلالات اضطرابی خود ریسك فاكتور مهم بروز الکلیسم هستند و در الکلیسم </a:t>
            </a:r>
            <a:r>
              <a:rPr lang="fa-IR" dirty="0" smtClean="0">
                <a:cs typeface="B Nazanin" panose="00000400000000000000" pitchFamily="2" charset="-78"/>
              </a:rPr>
              <a:t>نیز اختلال استرس پس از  سانحه، پانیک </a:t>
            </a:r>
            <a:r>
              <a:rPr lang="fa-IR" dirty="0">
                <a:cs typeface="B Nazanin" panose="00000400000000000000" pitchFamily="2" charset="-78"/>
              </a:rPr>
              <a:t>و </a:t>
            </a:r>
            <a:r>
              <a:rPr lang="fa-IR" dirty="0" smtClean="0">
                <a:cs typeface="B Nazanin" panose="00000400000000000000" pitchFamily="2" charset="-78"/>
              </a:rPr>
              <a:t>سوشیال فوبیا بیشتر </a:t>
            </a:r>
            <a:r>
              <a:rPr lang="fa-IR" dirty="0">
                <a:cs typeface="B Nazanin" panose="00000400000000000000" pitchFamily="2" charset="-78"/>
              </a:rPr>
              <a:t>بروز </a:t>
            </a:r>
            <a:r>
              <a:rPr lang="fa-IR" dirty="0" smtClean="0">
                <a:cs typeface="B Nazanin" panose="00000400000000000000" pitchFamily="2" charset="-78"/>
              </a:rPr>
              <a:t>می یابند</a:t>
            </a:r>
            <a:r>
              <a:rPr lang="fa-IR" dirty="0">
                <a:cs typeface="B Nazanin" panose="00000400000000000000" pitchFamily="2" charset="-78"/>
              </a:rPr>
              <a:t>. 83 درصد بیماران حین ترک، دچار علائم پانیک می شوند و همچنین در ماه اول بعد از ترک، علائم مشابه سوشیال فوبیا بروز می یابد </a:t>
            </a:r>
            <a:r>
              <a:rPr lang="fa-IR" dirty="0" smtClean="0">
                <a:cs typeface="B Nazanin" panose="00000400000000000000" pitchFamily="2" charset="-78"/>
              </a:rPr>
              <a:t>که به </a:t>
            </a:r>
            <a:r>
              <a:rPr lang="fa-IR" dirty="0">
                <a:cs typeface="B Nazanin" panose="00000400000000000000" pitchFamily="2" charset="-78"/>
              </a:rPr>
              <a:t>تدریج رفع می شود.</a:t>
            </a:r>
          </a:p>
        </p:txBody>
      </p:sp>
    </p:spTree>
    <p:extLst>
      <p:ext uri="{BB962C8B-B14F-4D97-AF65-F5344CB8AC3E}">
        <p14:creationId xmlns:p14="http://schemas.microsoft.com/office/powerpoint/2010/main" val="3423742285"/>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98074" y="5532437"/>
            <a:ext cx="8295640" cy="1325563"/>
          </a:xfrm>
        </p:spPr>
        <p:txBody>
          <a:bodyPr>
            <a:normAutofit/>
          </a:bodyPr>
          <a:lstStyle/>
          <a:p>
            <a:r>
              <a:rPr lang="fa-IR" sz="4000" dirty="0" smtClean="0">
                <a:cs typeface="B Nazanin" panose="00000400000000000000" pitchFamily="2" charset="-78"/>
              </a:rPr>
              <a:t>زندگی آموختنی است، آن را بیاموزیم</a:t>
            </a:r>
            <a:endParaRPr lang="fa-IR" sz="4000" dirty="0">
              <a:cs typeface="B Nazanin" panose="00000400000000000000" pitchFamily="2" charset="-78"/>
            </a:endParaRPr>
          </a:p>
        </p:txBody>
      </p:sp>
    </p:spTree>
    <p:extLst>
      <p:ext uri="{BB962C8B-B14F-4D97-AF65-F5344CB8AC3E}">
        <p14:creationId xmlns:p14="http://schemas.microsoft.com/office/powerpoint/2010/main" val="4077894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1477</Words>
  <Application>Microsoft Office PowerPoint</Application>
  <PresentationFormat>Widescreen</PresentationFormat>
  <Paragraphs>97</Paragraphs>
  <Slides>13</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B Nazanin</vt:lpstr>
      <vt:lpstr>Calibri</vt:lpstr>
      <vt:lpstr>Calibri Light</vt:lpstr>
      <vt:lpstr>Times New Roman</vt:lpstr>
      <vt:lpstr>Office Theme</vt:lpstr>
      <vt:lpstr>PowerPoint Presentation</vt:lpstr>
      <vt:lpstr>PowerPoint Presentation</vt:lpstr>
      <vt:lpstr>الکل چیست؟</vt:lpstr>
      <vt:lpstr>الکل چگونه عمل می كند؟</vt:lpstr>
      <vt:lpstr>تاثیرات سوء مصرف الکل</vt:lpstr>
      <vt:lpstr>چرا الکل مصرف می کنم؟</vt:lpstr>
      <vt:lpstr>PowerPoint Presentation</vt:lpstr>
      <vt:lpstr>علایم ترك الکل</vt:lpstr>
      <vt:lpstr>گزینه های جایگزین مصرف الکل</vt:lpstr>
      <vt:lpstr>ادامه...</vt:lpstr>
      <vt:lpstr>آیا اعتیاد به الکل دارم؟</vt:lpstr>
      <vt:lpstr>عوارض ناشی از مصرف الکل</vt:lpstr>
      <vt:lpstr>زندگی آموختنی است، آن را بیاموزیم</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salam</dc:creator>
  <cp:lastModifiedBy>PQ</cp:lastModifiedBy>
  <cp:revision>23</cp:revision>
  <dcterms:created xsi:type="dcterms:W3CDTF">2017-05-21T19:08:17Z</dcterms:created>
  <dcterms:modified xsi:type="dcterms:W3CDTF">2020-07-15T09:22:52Z</dcterms:modified>
</cp:coreProperties>
</file>