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81" r:id="rId3"/>
    <p:sldId id="267" r:id="rId4"/>
    <p:sldId id="306" r:id="rId5"/>
    <p:sldId id="300" r:id="rId6"/>
    <p:sldId id="312" r:id="rId7"/>
    <p:sldId id="313" r:id="rId8"/>
    <p:sldId id="314" r:id="rId9"/>
    <p:sldId id="315" r:id="rId10"/>
    <p:sldId id="316" r:id="rId11"/>
    <p:sldId id="307" r:id="rId12"/>
    <p:sldId id="308" r:id="rId13"/>
    <p:sldId id="309" r:id="rId14"/>
    <p:sldId id="285" r:id="rId15"/>
    <p:sldId id="310" r:id="rId16"/>
    <p:sldId id="286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7" r:id="rId25"/>
    <p:sldId id="296" r:id="rId26"/>
    <p:sldId id="304" r:id="rId27"/>
    <p:sldId id="305" r:id="rId28"/>
    <p:sldId id="303" r:id="rId29"/>
    <p:sldId id="302" r:id="rId30"/>
    <p:sldId id="301" r:id="rId31"/>
    <p:sldId id="298" r:id="rId32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3910" autoAdjust="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31CAEB-F37F-43D4-A66D-477A2C2CA51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A8A4CA5E-54F5-4A33-A4F5-B8404EF8342B}">
      <dgm:prSet phldrT="[Text]" custT="1"/>
      <dgm:spPr/>
      <dgm:t>
        <a:bodyPr/>
        <a:lstStyle/>
        <a:p>
          <a:r>
            <a:rPr lang="fa-IR" sz="4800" dirty="0" smtClean="0">
              <a:cs typeface="2  Titr" panose="00000700000000000000" pitchFamily="2" charset="-78"/>
            </a:rPr>
            <a:t>خطا</a:t>
          </a:r>
          <a:r>
            <a:rPr lang="en-US" sz="4800" dirty="0" smtClean="0">
              <a:cs typeface="2  Titr" panose="00000700000000000000" pitchFamily="2" charset="-78"/>
            </a:rPr>
            <a:t>(error</a:t>
          </a:r>
          <a:r>
            <a:rPr lang="fa-IR" sz="4800" dirty="0" smtClean="0">
              <a:cs typeface="2  Titr" panose="00000700000000000000" pitchFamily="2" charset="-78"/>
            </a:rPr>
            <a:t>(</a:t>
          </a:r>
          <a:endParaRPr lang="en-US" sz="4800" dirty="0">
            <a:cs typeface="2  Titr" panose="00000700000000000000" pitchFamily="2" charset="-78"/>
          </a:endParaRPr>
        </a:p>
      </dgm:t>
    </dgm:pt>
    <dgm:pt modelId="{2DFB7CC3-18D5-40AC-AEA2-21E31840DF32}" type="parTrans" cxnId="{10F95CC1-FFF2-442A-B9AB-B3A28B208FA3}">
      <dgm:prSet/>
      <dgm:spPr/>
      <dgm:t>
        <a:bodyPr/>
        <a:lstStyle/>
        <a:p>
          <a:endParaRPr lang="en-US"/>
        </a:p>
      </dgm:t>
    </dgm:pt>
    <dgm:pt modelId="{81149D9C-157B-4CB4-991C-C3E5F346B5A9}" type="sibTrans" cxnId="{10F95CC1-FFF2-442A-B9AB-B3A28B208FA3}">
      <dgm:prSet/>
      <dgm:spPr/>
      <dgm:t>
        <a:bodyPr/>
        <a:lstStyle/>
        <a:p>
          <a:endParaRPr lang="en-US"/>
        </a:p>
      </dgm:t>
    </dgm:pt>
    <dgm:pt modelId="{B788FD29-063E-44C9-816F-A5675EC8774E}">
      <dgm:prSet phldrT="[Text]" custT="1"/>
      <dgm:spPr/>
      <dgm:t>
        <a:bodyPr/>
        <a:lstStyle/>
        <a:p>
          <a:pPr rtl="1"/>
          <a:r>
            <a:rPr lang="fa-IR" sz="2400" dirty="0" smtClean="0">
              <a:cs typeface="2  Titr" panose="00000700000000000000" pitchFamily="2" charset="-78"/>
            </a:rPr>
            <a:t>حوادث فاجعه آمیز</a:t>
          </a:r>
        </a:p>
        <a:p>
          <a:pPr rtl="1"/>
          <a:r>
            <a:rPr lang="en-US" sz="2400" dirty="0" smtClean="0">
              <a:cs typeface="2  Titr" panose="00000700000000000000" pitchFamily="2" charset="-78"/>
            </a:rPr>
            <a:t> SENTINEL EVENT</a:t>
          </a:r>
          <a:endParaRPr lang="en-US" sz="2400" dirty="0">
            <a:cs typeface="2  Titr" panose="00000700000000000000" pitchFamily="2" charset="-78"/>
          </a:endParaRPr>
        </a:p>
      </dgm:t>
    </dgm:pt>
    <dgm:pt modelId="{29A95C5C-42BE-4BAF-9833-7967719224EC}" type="parTrans" cxnId="{FA7CA6CA-91BA-47A1-B9ED-0E6ED5F076DE}">
      <dgm:prSet/>
      <dgm:spPr/>
      <dgm:t>
        <a:bodyPr/>
        <a:lstStyle/>
        <a:p>
          <a:endParaRPr lang="en-US"/>
        </a:p>
      </dgm:t>
    </dgm:pt>
    <dgm:pt modelId="{8C289A4C-7D1E-4616-B442-78BC437941A9}" type="sibTrans" cxnId="{FA7CA6CA-91BA-47A1-B9ED-0E6ED5F076DE}">
      <dgm:prSet/>
      <dgm:spPr/>
      <dgm:t>
        <a:bodyPr/>
        <a:lstStyle/>
        <a:p>
          <a:endParaRPr lang="en-US"/>
        </a:p>
      </dgm:t>
    </dgm:pt>
    <dgm:pt modelId="{AD416979-5419-4BD0-8F9C-E1090E4C70A3}">
      <dgm:prSet phldrT="[Text]" custT="1"/>
      <dgm:spPr/>
      <dgm:t>
        <a:bodyPr/>
        <a:lstStyle/>
        <a:p>
          <a:pPr rtl="1"/>
          <a:r>
            <a:rPr lang="fa-IR" sz="2400" dirty="0" smtClean="0">
              <a:cs typeface="2  Titr" panose="00000700000000000000" pitchFamily="2" charset="-78"/>
            </a:rPr>
            <a:t>حوادث بدون عارضه</a:t>
          </a:r>
        </a:p>
        <a:p>
          <a:pPr rtl="1"/>
          <a:r>
            <a:rPr lang="en-US" sz="2400" dirty="0" smtClean="0">
              <a:cs typeface="2  Titr" panose="00000700000000000000" pitchFamily="2" charset="-78"/>
            </a:rPr>
            <a:t>No Harm Event</a:t>
          </a:r>
          <a:endParaRPr lang="en-US" sz="2400" dirty="0">
            <a:cs typeface="2  Titr" panose="00000700000000000000" pitchFamily="2" charset="-78"/>
          </a:endParaRPr>
        </a:p>
      </dgm:t>
    </dgm:pt>
    <dgm:pt modelId="{B620E151-082C-4B24-B2E8-B0A33D8E83FA}" type="parTrans" cxnId="{8E5AC369-1BB0-4D1E-8E10-CC2D65E94831}">
      <dgm:prSet/>
      <dgm:spPr/>
      <dgm:t>
        <a:bodyPr/>
        <a:lstStyle/>
        <a:p>
          <a:endParaRPr lang="en-US"/>
        </a:p>
      </dgm:t>
    </dgm:pt>
    <dgm:pt modelId="{768498A1-ED6F-4889-A8CF-976EA1F12DAA}" type="sibTrans" cxnId="{8E5AC369-1BB0-4D1E-8E10-CC2D65E94831}">
      <dgm:prSet/>
      <dgm:spPr/>
      <dgm:t>
        <a:bodyPr/>
        <a:lstStyle/>
        <a:p>
          <a:endParaRPr lang="en-US"/>
        </a:p>
      </dgm:t>
    </dgm:pt>
    <dgm:pt modelId="{B77C43CB-20BE-41F1-B211-31AFF213C00A}">
      <dgm:prSet phldrT="[Text]" custT="1"/>
      <dgm:spPr/>
      <dgm:t>
        <a:bodyPr/>
        <a:lstStyle/>
        <a:p>
          <a:pPr rtl="1"/>
          <a:r>
            <a:rPr lang="fa-IR" sz="2400" dirty="0" smtClean="0">
              <a:cs typeface="2  Titr"/>
            </a:rPr>
            <a:t>نزدیک به خطا</a:t>
          </a:r>
          <a:endParaRPr lang="en-US" sz="2400" dirty="0" smtClean="0">
            <a:cs typeface="2  Titr"/>
          </a:endParaRPr>
        </a:p>
        <a:p>
          <a:pPr rtl="1"/>
          <a:r>
            <a:rPr lang="en-US" sz="2400" dirty="0" smtClean="0">
              <a:cs typeface="2  Titr"/>
            </a:rPr>
            <a:t>Near-Miss</a:t>
          </a:r>
          <a:endParaRPr lang="en-US" sz="2400" dirty="0">
            <a:cs typeface="2  Titr"/>
          </a:endParaRPr>
        </a:p>
      </dgm:t>
    </dgm:pt>
    <dgm:pt modelId="{00812DC9-5625-4724-B46A-4A75DE1F2427}" type="parTrans" cxnId="{3D42E021-5879-4161-BF2B-3496D2002867}">
      <dgm:prSet/>
      <dgm:spPr/>
      <dgm:t>
        <a:bodyPr/>
        <a:lstStyle/>
        <a:p>
          <a:endParaRPr lang="en-US"/>
        </a:p>
      </dgm:t>
    </dgm:pt>
    <dgm:pt modelId="{0A6D8951-51F3-4619-A001-4AC3A37B7269}" type="sibTrans" cxnId="{3D42E021-5879-4161-BF2B-3496D2002867}">
      <dgm:prSet/>
      <dgm:spPr/>
      <dgm:t>
        <a:bodyPr/>
        <a:lstStyle/>
        <a:p>
          <a:endParaRPr lang="en-US"/>
        </a:p>
      </dgm:t>
    </dgm:pt>
    <dgm:pt modelId="{9A26CC47-B4BF-4440-9EFB-91BF19A00848}" type="pres">
      <dgm:prSet presAssocID="{B831CAEB-F37F-43D4-A66D-477A2C2CA51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19ECD3-9D12-481D-904A-01C965955350}" type="pres">
      <dgm:prSet presAssocID="{A8A4CA5E-54F5-4A33-A4F5-B8404EF8342B}" presName="root1" presStyleCnt="0"/>
      <dgm:spPr/>
    </dgm:pt>
    <dgm:pt modelId="{4741A712-74F2-4906-B3A0-35F56652D817}" type="pres">
      <dgm:prSet presAssocID="{A8A4CA5E-54F5-4A33-A4F5-B8404EF8342B}" presName="LevelOneTextNode" presStyleLbl="node0" presStyleIdx="0" presStyleCnt="1" custLinFactNeighborX="4336" custLinFactNeighborY="3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045393-5F70-4302-8743-C65ACAF7C78D}" type="pres">
      <dgm:prSet presAssocID="{A8A4CA5E-54F5-4A33-A4F5-B8404EF8342B}" presName="level2hierChild" presStyleCnt="0"/>
      <dgm:spPr/>
    </dgm:pt>
    <dgm:pt modelId="{FD336CE4-E4D5-4AF1-B191-DBB2BA27DBE1}" type="pres">
      <dgm:prSet presAssocID="{29A95C5C-42BE-4BAF-9833-7967719224EC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27A322A7-8765-41D9-9451-D217EE501D6B}" type="pres">
      <dgm:prSet presAssocID="{29A95C5C-42BE-4BAF-9833-7967719224EC}" presName="connTx" presStyleLbl="parChTrans1D2" presStyleIdx="0" presStyleCnt="3"/>
      <dgm:spPr/>
      <dgm:t>
        <a:bodyPr/>
        <a:lstStyle/>
        <a:p>
          <a:endParaRPr lang="en-US"/>
        </a:p>
      </dgm:t>
    </dgm:pt>
    <dgm:pt modelId="{06FD087F-4402-425D-9956-A55F5CC37B6C}" type="pres">
      <dgm:prSet presAssocID="{B788FD29-063E-44C9-816F-A5675EC8774E}" presName="root2" presStyleCnt="0"/>
      <dgm:spPr/>
    </dgm:pt>
    <dgm:pt modelId="{CE230D0C-9F26-4A64-ABBB-848C2967E91E}" type="pres">
      <dgm:prSet presAssocID="{B788FD29-063E-44C9-816F-A5675EC8774E}" presName="LevelTwoTextNode" presStyleLbl="node2" presStyleIdx="0" presStyleCnt="3" custScaleX="120435" custScaleY="1237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7AFC00-BC2E-4E21-8316-5E4B148814D0}" type="pres">
      <dgm:prSet presAssocID="{B788FD29-063E-44C9-816F-A5675EC8774E}" presName="level3hierChild" presStyleCnt="0"/>
      <dgm:spPr/>
    </dgm:pt>
    <dgm:pt modelId="{5D980F35-865F-4F80-B279-09FD7D8E7A8F}" type="pres">
      <dgm:prSet presAssocID="{B620E151-082C-4B24-B2E8-B0A33D8E83FA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1C105481-7D23-4535-BBAD-5241E62A3158}" type="pres">
      <dgm:prSet presAssocID="{B620E151-082C-4B24-B2E8-B0A33D8E83FA}" presName="connTx" presStyleLbl="parChTrans1D2" presStyleIdx="1" presStyleCnt="3"/>
      <dgm:spPr/>
      <dgm:t>
        <a:bodyPr/>
        <a:lstStyle/>
        <a:p>
          <a:endParaRPr lang="en-US"/>
        </a:p>
      </dgm:t>
    </dgm:pt>
    <dgm:pt modelId="{2FE5A8B0-E52E-4304-A077-6027265B9405}" type="pres">
      <dgm:prSet presAssocID="{AD416979-5419-4BD0-8F9C-E1090E4C70A3}" presName="root2" presStyleCnt="0"/>
      <dgm:spPr/>
    </dgm:pt>
    <dgm:pt modelId="{00DACE72-9FB7-4AE5-A897-D18FB110FD40}" type="pres">
      <dgm:prSet presAssocID="{AD416979-5419-4BD0-8F9C-E1090E4C70A3}" presName="LevelTwoTextNode" presStyleLbl="node2" presStyleIdx="1" presStyleCnt="3" custScaleX="120435" custScaleY="1237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99C1F1-56F6-4BD4-A22E-4125DEE585ED}" type="pres">
      <dgm:prSet presAssocID="{AD416979-5419-4BD0-8F9C-E1090E4C70A3}" presName="level3hierChild" presStyleCnt="0"/>
      <dgm:spPr/>
    </dgm:pt>
    <dgm:pt modelId="{01FC98D0-07E0-4D10-B279-1F9D15949228}" type="pres">
      <dgm:prSet presAssocID="{00812DC9-5625-4724-B46A-4A75DE1F2427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C52DAFED-93CE-4C4F-B70A-03D6873006A5}" type="pres">
      <dgm:prSet presAssocID="{00812DC9-5625-4724-B46A-4A75DE1F2427}" presName="connTx" presStyleLbl="parChTrans1D2" presStyleIdx="2" presStyleCnt="3"/>
      <dgm:spPr/>
      <dgm:t>
        <a:bodyPr/>
        <a:lstStyle/>
        <a:p>
          <a:endParaRPr lang="en-US"/>
        </a:p>
      </dgm:t>
    </dgm:pt>
    <dgm:pt modelId="{7C15D860-1B01-4ABA-9D1A-057A2DB630C9}" type="pres">
      <dgm:prSet presAssocID="{B77C43CB-20BE-41F1-B211-31AFF213C00A}" presName="root2" presStyleCnt="0"/>
      <dgm:spPr/>
    </dgm:pt>
    <dgm:pt modelId="{862FA3A1-1EF7-4371-A161-5F8C509FAEE2}" type="pres">
      <dgm:prSet presAssocID="{B77C43CB-20BE-41F1-B211-31AFF213C00A}" presName="LevelTwoTextNode" presStyleLbl="node2" presStyleIdx="2" presStyleCnt="3" custScaleX="120435" custScaleY="1237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55AB21-B5E3-43F4-8035-3511E9DE711F}" type="pres">
      <dgm:prSet presAssocID="{B77C43CB-20BE-41F1-B211-31AFF213C00A}" presName="level3hierChild" presStyleCnt="0"/>
      <dgm:spPr/>
    </dgm:pt>
  </dgm:ptLst>
  <dgm:cxnLst>
    <dgm:cxn modelId="{3720B74E-FBC2-4E34-8D78-8BEA5B5C3016}" type="presOf" srcId="{B831CAEB-F37F-43D4-A66D-477A2C2CA519}" destId="{9A26CC47-B4BF-4440-9EFB-91BF19A00848}" srcOrd="0" destOrd="0" presId="urn:microsoft.com/office/officeart/2008/layout/HorizontalMultiLevelHierarchy"/>
    <dgm:cxn modelId="{8E5AC369-1BB0-4D1E-8E10-CC2D65E94831}" srcId="{A8A4CA5E-54F5-4A33-A4F5-B8404EF8342B}" destId="{AD416979-5419-4BD0-8F9C-E1090E4C70A3}" srcOrd="1" destOrd="0" parTransId="{B620E151-082C-4B24-B2E8-B0A33D8E83FA}" sibTransId="{768498A1-ED6F-4889-A8CF-976EA1F12DAA}"/>
    <dgm:cxn modelId="{3D42E021-5879-4161-BF2B-3496D2002867}" srcId="{A8A4CA5E-54F5-4A33-A4F5-B8404EF8342B}" destId="{B77C43CB-20BE-41F1-B211-31AFF213C00A}" srcOrd="2" destOrd="0" parTransId="{00812DC9-5625-4724-B46A-4A75DE1F2427}" sibTransId="{0A6D8951-51F3-4619-A001-4AC3A37B7269}"/>
    <dgm:cxn modelId="{19E3EE48-4C49-4B0D-A31C-24B6E9721D88}" type="presOf" srcId="{29A95C5C-42BE-4BAF-9833-7967719224EC}" destId="{27A322A7-8765-41D9-9451-D217EE501D6B}" srcOrd="1" destOrd="0" presId="urn:microsoft.com/office/officeart/2008/layout/HorizontalMultiLevelHierarchy"/>
    <dgm:cxn modelId="{FA7CA6CA-91BA-47A1-B9ED-0E6ED5F076DE}" srcId="{A8A4CA5E-54F5-4A33-A4F5-B8404EF8342B}" destId="{B788FD29-063E-44C9-816F-A5675EC8774E}" srcOrd="0" destOrd="0" parTransId="{29A95C5C-42BE-4BAF-9833-7967719224EC}" sibTransId="{8C289A4C-7D1E-4616-B442-78BC437941A9}"/>
    <dgm:cxn modelId="{F29CAC42-CE64-44DE-8699-31B19F8094F4}" type="presOf" srcId="{29A95C5C-42BE-4BAF-9833-7967719224EC}" destId="{FD336CE4-E4D5-4AF1-B191-DBB2BA27DBE1}" srcOrd="0" destOrd="0" presId="urn:microsoft.com/office/officeart/2008/layout/HorizontalMultiLevelHierarchy"/>
    <dgm:cxn modelId="{08330C03-E66F-4F2F-BA82-9166AD9B7090}" type="presOf" srcId="{00812DC9-5625-4724-B46A-4A75DE1F2427}" destId="{01FC98D0-07E0-4D10-B279-1F9D15949228}" srcOrd="0" destOrd="0" presId="urn:microsoft.com/office/officeart/2008/layout/HorizontalMultiLevelHierarchy"/>
    <dgm:cxn modelId="{D1B62AC6-1548-45B0-91A8-2D2555E86927}" type="presOf" srcId="{00812DC9-5625-4724-B46A-4A75DE1F2427}" destId="{C52DAFED-93CE-4C4F-B70A-03D6873006A5}" srcOrd="1" destOrd="0" presId="urn:microsoft.com/office/officeart/2008/layout/HorizontalMultiLevelHierarchy"/>
    <dgm:cxn modelId="{0DE9959F-74F7-4557-A620-596C8E77C01F}" type="presOf" srcId="{AD416979-5419-4BD0-8F9C-E1090E4C70A3}" destId="{00DACE72-9FB7-4AE5-A897-D18FB110FD40}" srcOrd="0" destOrd="0" presId="urn:microsoft.com/office/officeart/2008/layout/HorizontalMultiLevelHierarchy"/>
    <dgm:cxn modelId="{10F95CC1-FFF2-442A-B9AB-B3A28B208FA3}" srcId="{B831CAEB-F37F-43D4-A66D-477A2C2CA519}" destId="{A8A4CA5E-54F5-4A33-A4F5-B8404EF8342B}" srcOrd="0" destOrd="0" parTransId="{2DFB7CC3-18D5-40AC-AEA2-21E31840DF32}" sibTransId="{81149D9C-157B-4CB4-991C-C3E5F346B5A9}"/>
    <dgm:cxn modelId="{C948855F-1257-4CD4-A877-231027B7050E}" type="presOf" srcId="{A8A4CA5E-54F5-4A33-A4F5-B8404EF8342B}" destId="{4741A712-74F2-4906-B3A0-35F56652D817}" srcOrd="0" destOrd="0" presId="urn:microsoft.com/office/officeart/2008/layout/HorizontalMultiLevelHierarchy"/>
    <dgm:cxn modelId="{4E5B07EA-4229-45D2-9F3E-B03B1EB20E15}" type="presOf" srcId="{B77C43CB-20BE-41F1-B211-31AFF213C00A}" destId="{862FA3A1-1EF7-4371-A161-5F8C509FAEE2}" srcOrd="0" destOrd="0" presId="urn:microsoft.com/office/officeart/2008/layout/HorizontalMultiLevelHierarchy"/>
    <dgm:cxn modelId="{72241EAD-71BB-4655-9CB3-5F7B00E0D8C3}" type="presOf" srcId="{B620E151-082C-4B24-B2E8-B0A33D8E83FA}" destId="{1C105481-7D23-4535-BBAD-5241E62A3158}" srcOrd="1" destOrd="0" presId="urn:microsoft.com/office/officeart/2008/layout/HorizontalMultiLevelHierarchy"/>
    <dgm:cxn modelId="{EE67879D-6D04-45D8-AF85-F034E1BB39E6}" type="presOf" srcId="{B788FD29-063E-44C9-816F-A5675EC8774E}" destId="{CE230D0C-9F26-4A64-ABBB-848C2967E91E}" srcOrd="0" destOrd="0" presId="urn:microsoft.com/office/officeart/2008/layout/HorizontalMultiLevelHierarchy"/>
    <dgm:cxn modelId="{842993E4-7C49-4588-8ABA-50CCAECEA969}" type="presOf" srcId="{B620E151-082C-4B24-B2E8-B0A33D8E83FA}" destId="{5D980F35-865F-4F80-B279-09FD7D8E7A8F}" srcOrd="0" destOrd="0" presId="urn:microsoft.com/office/officeart/2008/layout/HorizontalMultiLevelHierarchy"/>
    <dgm:cxn modelId="{A73052E6-5C55-406F-971E-DBC38D3601F0}" type="presParOf" srcId="{9A26CC47-B4BF-4440-9EFB-91BF19A00848}" destId="{5819ECD3-9D12-481D-904A-01C965955350}" srcOrd="0" destOrd="0" presId="urn:microsoft.com/office/officeart/2008/layout/HorizontalMultiLevelHierarchy"/>
    <dgm:cxn modelId="{5127755B-B6B5-4B11-B083-3648689E8655}" type="presParOf" srcId="{5819ECD3-9D12-481D-904A-01C965955350}" destId="{4741A712-74F2-4906-B3A0-35F56652D817}" srcOrd="0" destOrd="0" presId="urn:microsoft.com/office/officeart/2008/layout/HorizontalMultiLevelHierarchy"/>
    <dgm:cxn modelId="{5CD23296-8792-4A61-8BD4-34D57811DB38}" type="presParOf" srcId="{5819ECD3-9D12-481D-904A-01C965955350}" destId="{DD045393-5F70-4302-8743-C65ACAF7C78D}" srcOrd="1" destOrd="0" presId="urn:microsoft.com/office/officeart/2008/layout/HorizontalMultiLevelHierarchy"/>
    <dgm:cxn modelId="{28CC230F-CF43-4D34-B8AA-CBA4DE152039}" type="presParOf" srcId="{DD045393-5F70-4302-8743-C65ACAF7C78D}" destId="{FD336CE4-E4D5-4AF1-B191-DBB2BA27DBE1}" srcOrd="0" destOrd="0" presId="urn:microsoft.com/office/officeart/2008/layout/HorizontalMultiLevelHierarchy"/>
    <dgm:cxn modelId="{20C8F077-ACFC-4408-8B19-645ACF695620}" type="presParOf" srcId="{FD336CE4-E4D5-4AF1-B191-DBB2BA27DBE1}" destId="{27A322A7-8765-41D9-9451-D217EE501D6B}" srcOrd="0" destOrd="0" presId="urn:microsoft.com/office/officeart/2008/layout/HorizontalMultiLevelHierarchy"/>
    <dgm:cxn modelId="{A5EDE897-8EC6-41E4-A144-BE9B60D1FCDB}" type="presParOf" srcId="{DD045393-5F70-4302-8743-C65ACAF7C78D}" destId="{06FD087F-4402-425D-9956-A55F5CC37B6C}" srcOrd="1" destOrd="0" presId="urn:microsoft.com/office/officeart/2008/layout/HorizontalMultiLevelHierarchy"/>
    <dgm:cxn modelId="{28E903F1-036A-4CE3-B93E-B6778C3D00E7}" type="presParOf" srcId="{06FD087F-4402-425D-9956-A55F5CC37B6C}" destId="{CE230D0C-9F26-4A64-ABBB-848C2967E91E}" srcOrd="0" destOrd="0" presId="urn:microsoft.com/office/officeart/2008/layout/HorizontalMultiLevelHierarchy"/>
    <dgm:cxn modelId="{DC72CC17-90FD-4728-A1BA-A37391A5D717}" type="presParOf" srcId="{06FD087F-4402-425D-9956-A55F5CC37B6C}" destId="{667AFC00-BC2E-4E21-8316-5E4B148814D0}" srcOrd="1" destOrd="0" presId="urn:microsoft.com/office/officeart/2008/layout/HorizontalMultiLevelHierarchy"/>
    <dgm:cxn modelId="{DE1A6A86-8031-4FAD-A36C-77BC9CF34690}" type="presParOf" srcId="{DD045393-5F70-4302-8743-C65ACAF7C78D}" destId="{5D980F35-865F-4F80-B279-09FD7D8E7A8F}" srcOrd="2" destOrd="0" presId="urn:microsoft.com/office/officeart/2008/layout/HorizontalMultiLevelHierarchy"/>
    <dgm:cxn modelId="{1403DA87-1B86-4B46-8C0D-42884886C2D3}" type="presParOf" srcId="{5D980F35-865F-4F80-B279-09FD7D8E7A8F}" destId="{1C105481-7D23-4535-BBAD-5241E62A3158}" srcOrd="0" destOrd="0" presId="urn:microsoft.com/office/officeart/2008/layout/HorizontalMultiLevelHierarchy"/>
    <dgm:cxn modelId="{C17A638A-61B9-4F08-A093-1E8207410758}" type="presParOf" srcId="{DD045393-5F70-4302-8743-C65ACAF7C78D}" destId="{2FE5A8B0-E52E-4304-A077-6027265B9405}" srcOrd="3" destOrd="0" presId="urn:microsoft.com/office/officeart/2008/layout/HorizontalMultiLevelHierarchy"/>
    <dgm:cxn modelId="{C2303B43-B189-4C7D-ABE1-1AB7D858D533}" type="presParOf" srcId="{2FE5A8B0-E52E-4304-A077-6027265B9405}" destId="{00DACE72-9FB7-4AE5-A897-D18FB110FD40}" srcOrd="0" destOrd="0" presId="urn:microsoft.com/office/officeart/2008/layout/HorizontalMultiLevelHierarchy"/>
    <dgm:cxn modelId="{4C37687A-76EB-4CA2-931E-5BDBC237F5E5}" type="presParOf" srcId="{2FE5A8B0-E52E-4304-A077-6027265B9405}" destId="{8199C1F1-56F6-4BD4-A22E-4125DEE585ED}" srcOrd="1" destOrd="0" presId="urn:microsoft.com/office/officeart/2008/layout/HorizontalMultiLevelHierarchy"/>
    <dgm:cxn modelId="{D5073A92-B460-4734-A347-87E063CAB6FF}" type="presParOf" srcId="{DD045393-5F70-4302-8743-C65ACAF7C78D}" destId="{01FC98D0-07E0-4D10-B279-1F9D15949228}" srcOrd="4" destOrd="0" presId="urn:microsoft.com/office/officeart/2008/layout/HorizontalMultiLevelHierarchy"/>
    <dgm:cxn modelId="{4E4D2231-89F2-4E18-AB46-C215ED00944D}" type="presParOf" srcId="{01FC98D0-07E0-4D10-B279-1F9D15949228}" destId="{C52DAFED-93CE-4C4F-B70A-03D6873006A5}" srcOrd="0" destOrd="0" presId="urn:microsoft.com/office/officeart/2008/layout/HorizontalMultiLevelHierarchy"/>
    <dgm:cxn modelId="{041A6972-7CE7-43B8-B942-2CA15CF60FAF}" type="presParOf" srcId="{DD045393-5F70-4302-8743-C65ACAF7C78D}" destId="{7C15D860-1B01-4ABA-9D1A-057A2DB630C9}" srcOrd="5" destOrd="0" presId="urn:microsoft.com/office/officeart/2008/layout/HorizontalMultiLevelHierarchy"/>
    <dgm:cxn modelId="{AD0B96A1-5245-44B7-A7BD-647CE4BA1091}" type="presParOf" srcId="{7C15D860-1B01-4ABA-9D1A-057A2DB630C9}" destId="{862FA3A1-1EF7-4371-A161-5F8C509FAEE2}" srcOrd="0" destOrd="0" presId="urn:microsoft.com/office/officeart/2008/layout/HorizontalMultiLevelHierarchy"/>
    <dgm:cxn modelId="{F3391A35-D24B-4166-95FB-B50FAFEFE605}" type="presParOf" srcId="{7C15D860-1B01-4ABA-9D1A-057A2DB630C9}" destId="{8755AB21-B5E3-43F4-8035-3511E9DE711F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C98D0-07E0-4D10-B279-1F9D15949228}">
      <dsp:nvSpPr>
        <dsp:cNvPr id="0" name=""/>
        <dsp:cNvSpPr/>
      </dsp:nvSpPr>
      <dsp:spPr>
        <a:xfrm>
          <a:off x="1691825" y="2035966"/>
          <a:ext cx="472132" cy="1142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6066" y="0"/>
              </a:lnTo>
              <a:lnTo>
                <a:pt x="236066" y="1142378"/>
              </a:lnTo>
              <a:lnTo>
                <a:pt x="472132" y="1142378"/>
              </a:lnTo>
            </a:path>
          </a:pathLst>
        </a:custGeom>
        <a:noFill/>
        <a:ln w="11429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896989" y="2576253"/>
        <a:ext cx="61804" cy="61804"/>
      </dsp:txXfrm>
    </dsp:sp>
    <dsp:sp modelId="{5D980F35-865F-4F80-B279-09FD7D8E7A8F}">
      <dsp:nvSpPr>
        <dsp:cNvPr id="0" name=""/>
        <dsp:cNvSpPr/>
      </dsp:nvSpPr>
      <dsp:spPr>
        <a:xfrm>
          <a:off x="1691825" y="1986280"/>
          <a:ext cx="47213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686"/>
              </a:moveTo>
              <a:lnTo>
                <a:pt x="236066" y="49686"/>
              </a:lnTo>
              <a:lnTo>
                <a:pt x="236066" y="45720"/>
              </a:lnTo>
              <a:lnTo>
                <a:pt x="472132" y="45720"/>
              </a:lnTo>
            </a:path>
          </a:pathLst>
        </a:custGeom>
        <a:noFill/>
        <a:ln w="11429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16088" y="2020196"/>
        <a:ext cx="23607" cy="23607"/>
      </dsp:txXfrm>
    </dsp:sp>
    <dsp:sp modelId="{FD336CE4-E4D5-4AF1-B191-DBB2BA27DBE1}">
      <dsp:nvSpPr>
        <dsp:cNvPr id="0" name=""/>
        <dsp:cNvSpPr/>
      </dsp:nvSpPr>
      <dsp:spPr>
        <a:xfrm>
          <a:off x="1691825" y="885654"/>
          <a:ext cx="472132" cy="1150312"/>
        </a:xfrm>
        <a:custGeom>
          <a:avLst/>
          <a:gdLst/>
          <a:ahLst/>
          <a:cxnLst/>
          <a:rect l="0" t="0" r="0" b="0"/>
          <a:pathLst>
            <a:path>
              <a:moveTo>
                <a:pt x="0" y="1150312"/>
              </a:moveTo>
              <a:lnTo>
                <a:pt x="236066" y="1150312"/>
              </a:lnTo>
              <a:lnTo>
                <a:pt x="236066" y="0"/>
              </a:lnTo>
              <a:lnTo>
                <a:pt x="472132" y="0"/>
              </a:lnTo>
            </a:path>
          </a:pathLst>
        </a:custGeom>
        <a:noFill/>
        <a:ln w="11429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896806" y="1429724"/>
        <a:ext cx="62171" cy="62171"/>
      </dsp:txXfrm>
    </dsp:sp>
    <dsp:sp modelId="{4741A712-74F2-4906-B3A0-35F56652D817}">
      <dsp:nvSpPr>
        <dsp:cNvPr id="0" name=""/>
        <dsp:cNvSpPr/>
      </dsp:nvSpPr>
      <dsp:spPr>
        <a:xfrm rot="16200000">
          <a:off x="-721533" y="1650640"/>
          <a:ext cx="4056066" cy="770652"/>
        </a:xfrm>
        <a:prstGeom prst="rect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4800" kern="1200" dirty="0" smtClean="0">
              <a:cs typeface="2  Titr" panose="00000700000000000000" pitchFamily="2" charset="-78"/>
            </a:rPr>
            <a:t>خطا</a:t>
          </a:r>
          <a:r>
            <a:rPr lang="en-US" sz="4800" kern="1200" dirty="0" smtClean="0">
              <a:cs typeface="2  Titr" panose="00000700000000000000" pitchFamily="2" charset="-78"/>
            </a:rPr>
            <a:t>(error</a:t>
          </a:r>
          <a:r>
            <a:rPr lang="fa-IR" sz="4800" kern="1200" dirty="0" smtClean="0">
              <a:cs typeface="2  Titr" panose="00000700000000000000" pitchFamily="2" charset="-78"/>
            </a:rPr>
            <a:t>(</a:t>
          </a:r>
          <a:endParaRPr lang="en-US" sz="4800" kern="1200" dirty="0">
            <a:cs typeface="2  Titr" panose="00000700000000000000" pitchFamily="2" charset="-78"/>
          </a:endParaRPr>
        </a:p>
      </dsp:txBody>
      <dsp:txXfrm>
        <a:off x="-721533" y="1650640"/>
        <a:ext cx="4056066" cy="770652"/>
      </dsp:txXfrm>
    </dsp:sp>
    <dsp:sp modelId="{CE230D0C-9F26-4A64-ABBB-848C2967E91E}">
      <dsp:nvSpPr>
        <dsp:cNvPr id="0" name=""/>
        <dsp:cNvSpPr/>
      </dsp:nvSpPr>
      <dsp:spPr>
        <a:xfrm>
          <a:off x="2163958" y="408812"/>
          <a:ext cx="3044284" cy="953682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kern="1200" dirty="0" smtClean="0">
              <a:cs typeface="2  Titr" panose="00000700000000000000" pitchFamily="2" charset="-78"/>
            </a:rPr>
            <a:t>حوادث فاجعه آمیز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cs typeface="2  Titr" panose="00000700000000000000" pitchFamily="2" charset="-78"/>
            </a:rPr>
            <a:t> SENTINEL EVENT</a:t>
          </a:r>
          <a:endParaRPr lang="en-US" sz="2400" kern="1200" dirty="0">
            <a:cs typeface="2  Titr" panose="00000700000000000000" pitchFamily="2" charset="-78"/>
          </a:endParaRPr>
        </a:p>
      </dsp:txBody>
      <dsp:txXfrm>
        <a:off x="2163958" y="408812"/>
        <a:ext cx="3044284" cy="953682"/>
      </dsp:txXfrm>
    </dsp:sp>
    <dsp:sp modelId="{00DACE72-9FB7-4AE5-A897-D18FB110FD40}">
      <dsp:nvSpPr>
        <dsp:cNvPr id="0" name=""/>
        <dsp:cNvSpPr/>
      </dsp:nvSpPr>
      <dsp:spPr>
        <a:xfrm>
          <a:off x="2163958" y="1555158"/>
          <a:ext cx="3044284" cy="953682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kern="1200" dirty="0" smtClean="0">
              <a:cs typeface="2  Titr" panose="00000700000000000000" pitchFamily="2" charset="-78"/>
            </a:rPr>
            <a:t>حوادث بدون عارضه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cs typeface="2  Titr" panose="00000700000000000000" pitchFamily="2" charset="-78"/>
            </a:rPr>
            <a:t>No Harm Event</a:t>
          </a:r>
          <a:endParaRPr lang="en-US" sz="2400" kern="1200" dirty="0">
            <a:cs typeface="2  Titr" panose="00000700000000000000" pitchFamily="2" charset="-78"/>
          </a:endParaRPr>
        </a:p>
      </dsp:txBody>
      <dsp:txXfrm>
        <a:off x="2163958" y="1555158"/>
        <a:ext cx="3044284" cy="953682"/>
      </dsp:txXfrm>
    </dsp:sp>
    <dsp:sp modelId="{862FA3A1-1EF7-4371-A161-5F8C509FAEE2}">
      <dsp:nvSpPr>
        <dsp:cNvPr id="0" name=""/>
        <dsp:cNvSpPr/>
      </dsp:nvSpPr>
      <dsp:spPr>
        <a:xfrm>
          <a:off x="2163958" y="2701504"/>
          <a:ext cx="3044284" cy="953682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kern="1200" dirty="0" smtClean="0">
              <a:cs typeface="2  Titr"/>
            </a:rPr>
            <a:t>نزدیک به خطا</a:t>
          </a:r>
          <a:endParaRPr lang="en-US" sz="2400" kern="1200" dirty="0" smtClean="0">
            <a:cs typeface="2  Titr"/>
          </a:endParaRP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cs typeface="2  Titr"/>
            </a:rPr>
            <a:t>Near-Miss</a:t>
          </a:r>
          <a:endParaRPr lang="en-US" sz="2400" kern="1200" dirty="0">
            <a:cs typeface="2  Titr"/>
          </a:endParaRPr>
        </a:p>
      </dsp:txBody>
      <dsp:txXfrm>
        <a:off x="2163958" y="2701504"/>
        <a:ext cx="3044284" cy="953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pic>
        <p:nvPicPr>
          <p:cNvPr id="7" name="Picture 6" descr="C:\Documents and Settings\Noavaran\Desktop\template\5c3cb4fc-e072-41fa-bb2e-815a46bafc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7796" y="0"/>
            <a:ext cx="1226236" cy="128586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a-IR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4000"/>
            <a:lum/>
          </a:blip>
          <a:srcRect/>
          <a:stretch>
            <a:fillRect t="18000" b="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DFCC92D-D10E-458E-BC63-F07225E40AF4}" type="datetimeFigureOut">
              <a:rPr lang="fa-IR" smtClean="0"/>
              <a:pPr/>
              <a:t>1438/02/01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a-I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68AD637-6F8B-4F54-A7E2-055C2A320313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4643447"/>
            <a:ext cx="6400800" cy="1752600"/>
          </a:xfrm>
        </p:spPr>
        <p:txBody>
          <a:bodyPr/>
          <a:lstStyle/>
          <a:p>
            <a:pPr lvl="0">
              <a:buClrTx/>
              <a:buSzTx/>
            </a:pPr>
            <a:r>
              <a:rPr lang="fa-IR" sz="4000" b="0" cap="none" spc="0" dirty="0">
                <a:solidFill>
                  <a:schemeClr val="tx1"/>
                </a:solidFill>
                <a:latin typeface="Calibri"/>
                <a:cs typeface="2  Titr" panose="00000700000000000000" pitchFamily="2" charset="-78"/>
              </a:rPr>
              <a:t>واحد ایمنی معاونت درمان</a:t>
            </a:r>
            <a:endParaRPr lang="en-US" sz="4000" b="0" cap="none" spc="0" dirty="0">
              <a:solidFill>
                <a:schemeClr val="tx1"/>
              </a:solidFill>
              <a:latin typeface="Calibri"/>
              <a:cs typeface="2  Titr" panose="00000700000000000000" pitchFamily="2" charset="-78"/>
            </a:endParaRPr>
          </a:p>
          <a:p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786059"/>
            <a:ext cx="7772400" cy="1470025"/>
          </a:xfrm>
        </p:spPr>
        <p:txBody>
          <a:bodyPr/>
          <a:lstStyle/>
          <a:p>
            <a:r>
              <a:rPr lang="fa-I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B Titr" pitchFamily="2" charset="-78"/>
              </a:rPr>
              <a:t>برنامه های ایمنی بیمار سال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B Titr" pitchFamily="2" charset="-78"/>
              </a:rPr>
              <a:t>95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B Titr" pitchFamily="2" charset="-78"/>
              </a:rPr>
              <a:t> </a:t>
            </a:r>
            <a:b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B Titr" pitchFamily="2" charset="-78"/>
              </a:rPr>
            </a:br>
            <a:endParaRPr lang="fa-IR" dirty="0"/>
          </a:p>
        </p:txBody>
      </p:sp>
      <p:pic>
        <p:nvPicPr>
          <p:cNvPr id="1026" name="Picture 2" descr="C:\Documents and Settings\Noavaran\Desktop\template\PATIENTSAFET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9319" y="-42864"/>
            <a:ext cx="9261895" cy="22145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34" t="23309" r="4898" b="14583"/>
          <a:stretch/>
        </p:blipFill>
        <p:spPr>
          <a:xfrm>
            <a:off x="251520" y="1425018"/>
            <a:ext cx="8720910" cy="49563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614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dirty="0">
                <a:latin typeface="2  Titr"/>
                <a:cs typeface="2  Titr" panose="00000700000000000000" pitchFamily="2" charset="-78"/>
              </a:rPr>
              <a:t>سطوح تحقق استانداردهای ایمنی </a:t>
            </a:r>
            <a:r>
              <a:rPr lang="fa-IR" sz="3600" dirty="0" smtClean="0">
                <a:latin typeface="2  Titr"/>
                <a:cs typeface="2  Titr" panose="00000700000000000000" pitchFamily="2" charset="-78"/>
              </a:rPr>
              <a:t>بیمار</a:t>
            </a:r>
            <a:endParaRPr lang="en-US" sz="3600" dirty="0">
              <a:latin typeface="2  Titr"/>
              <a:cs typeface="2  Titr" panose="00000700000000000000" pitchFamily="2" charset="-78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2007656015"/>
              </p:ext>
            </p:extLst>
          </p:nvPr>
        </p:nvGraphicFramePr>
        <p:xfrm>
          <a:off x="251520" y="1340769"/>
          <a:ext cx="8712968" cy="492656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178242"/>
                <a:gridCol w="2178242"/>
                <a:gridCol w="2178242"/>
                <a:gridCol w="2178242"/>
              </a:tblGrid>
              <a:tr h="1562083"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استانداردهای پیشرفته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استانداردهای اساسی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استانداردهای الزامی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سطح بیمارستان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84112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هر میزان</a:t>
                      </a:r>
                      <a:endParaRPr lang="en-US" sz="3600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هر میزان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100%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سطح  1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84112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هر میزان</a:t>
                      </a:r>
                      <a:endParaRPr lang="en-US" sz="3600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60%-89%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100%</a:t>
                      </a:r>
                      <a:endParaRPr lang="en-US" sz="3600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سطح  2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84112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هر میزان</a:t>
                      </a:r>
                      <a:endParaRPr lang="en-US" sz="3600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90%</a:t>
                      </a:r>
                      <a:r>
                        <a:rPr lang="en-US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≥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100%</a:t>
                      </a:r>
                      <a:endParaRPr lang="en-US" sz="3600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سطح  3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841121"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80</a:t>
                      </a:r>
                      <a:r>
                        <a:rPr lang="en-US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≥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90%</a:t>
                      </a:r>
                      <a:r>
                        <a:rPr lang="en-US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≥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100%</a:t>
                      </a:r>
                      <a:endParaRPr lang="en-US" sz="3600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6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سطح  4</a:t>
                      </a:r>
                      <a:endParaRPr lang="en-US" sz="3600" dirty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5226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2761366115"/>
              </p:ext>
            </p:extLst>
          </p:nvPr>
        </p:nvGraphicFramePr>
        <p:xfrm>
          <a:off x="214282" y="1258035"/>
          <a:ext cx="8734745" cy="543327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678062"/>
                <a:gridCol w="1224118"/>
                <a:gridCol w="1224118"/>
                <a:gridCol w="1224118"/>
                <a:gridCol w="2736263"/>
                <a:gridCol w="648066"/>
              </a:tblGrid>
              <a:tr h="1044158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kern="12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مجموع استانداردها در هر گروه</a:t>
                      </a:r>
                      <a:endParaRPr kumimoji="0" lang="en-US" b="1" kern="1200" dirty="0" smtClean="0">
                        <a:solidFill>
                          <a:schemeClr val="tx1"/>
                        </a:solidFill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استانداردهای پیشرفته</a:t>
                      </a:r>
                      <a:endParaRPr lang="en-US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استانداردهای اساسی</a:t>
                      </a:r>
                      <a:endParaRPr lang="en-US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استانداردهای الزامی</a:t>
                      </a:r>
                      <a:endParaRPr lang="en-US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kern="1200" dirty="0" smtClean="0"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گروه ها</a:t>
                      </a:r>
                      <a:endParaRPr kumimoji="0" lang="en-US" b="1" kern="1200" dirty="0" smtClean="0">
                        <a:solidFill>
                          <a:schemeClr val="tx1"/>
                        </a:solidFill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effectLst>
                          <a:glow rad="1397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686561"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36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7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20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9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2000" dirty="0" smtClean="0"/>
                        <a:t>رهبری و مدیریت</a:t>
                      </a:r>
                    </a:p>
                    <a:p>
                      <a:pPr algn="r"/>
                      <a:r>
                        <a:rPr lang="fa-IR" sz="2000" dirty="0" smtClean="0"/>
                        <a:t>(6 زیر گروه:    </a:t>
                      </a:r>
                      <a:r>
                        <a:rPr lang="en-US" sz="2000" dirty="0" smtClean="0"/>
                        <a:t>A1-A6</a:t>
                      </a:r>
                      <a:r>
                        <a:rPr lang="fa-IR" sz="2000" dirty="0" smtClean="0"/>
                        <a:t>)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.A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686561"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28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10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16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2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2000" dirty="0" smtClean="0"/>
                        <a:t>جلب مشارکت بیمار و جامعه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 smtClean="0"/>
                        <a:t>(7 زیر گروه:    </a:t>
                      </a:r>
                      <a:r>
                        <a:rPr lang="en-US" sz="2000" dirty="0" smtClean="0"/>
                        <a:t>B1-B7</a:t>
                      </a:r>
                      <a:r>
                        <a:rPr lang="fa-IR" sz="2000" dirty="0" smtClean="0"/>
                        <a:t>)</a:t>
                      </a:r>
                      <a:endParaRPr lang="en-US" sz="2000" dirty="0" smtClean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.B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979601"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44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8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29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7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2000" dirty="0" smtClean="0"/>
                        <a:t>خدمات</a:t>
                      </a:r>
                      <a:r>
                        <a:rPr lang="fa-IR" sz="2000" baseline="0" dirty="0" smtClean="0"/>
                        <a:t> بالینی ایمن مبتنی بر شواهد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 smtClean="0"/>
                        <a:t>(6 زیر گروه:    </a:t>
                      </a:r>
                      <a:r>
                        <a:rPr lang="en-US" sz="2000" dirty="0" smtClean="0"/>
                        <a:t>C1-C6</a:t>
                      </a:r>
                      <a:r>
                        <a:rPr lang="fa-IR" sz="2000" dirty="0" smtClean="0"/>
                        <a:t>)</a:t>
                      </a:r>
                      <a:endParaRPr lang="en-US" sz="2000" dirty="0" smtClean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.C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686561"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21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0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19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2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2000" dirty="0" smtClean="0"/>
                        <a:t>محیط ایمن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 smtClean="0"/>
                        <a:t>(2 زیر گروه:    </a:t>
                      </a:r>
                      <a:r>
                        <a:rPr lang="en-US" sz="2000" dirty="0" smtClean="0"/>
                        <a:t>D1-D2</a:t>
                      </a:r>
                      <a:r>
                        <a:rPr lang="fa-IR" sz="2000" dirty="0" smtClean="0"/>
                        <a:t>)</a:t>
                      </a:r>
                      <a:endParaRPr lang="en-US" sz="2000" dirty="0" smtClean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.D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686561"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11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5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6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0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2000" dirty="0" smtClean="0"/>
                        <a:t>آموزش مداوم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 smtClean="0"/>
                        <a:t>(3 زیر گروه:    </a:t>
                      </a:r>
                      <a:r>
                        <a:rPr lang="en-US" sz="2000" dirty="0" smtClean="0"/>
                        <a:t>E1-E3</a:t>
                      </a:r>
                      <a:r>
                        <a:rPr lang="fa-IR" sz="2000" dirty="0" smtClean="0"/>
                        <a:t>)</a:t>
                      </a:r>
                      <a:endParaRPr lang="en-US" sz="2000" dirty="0" smtClean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.E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</a:tr>
              <a:tr h="564012"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140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30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90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3200" dirty="0" smtClean="0"/>
                        <a:t>20</a:t>
                      </a:r>
                      <a:endParaRPr lang="en-US" sz="32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a-IR" sz="2000" dirty="0" smtClean="0"/>
                        <a:t>مجموع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0916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شاخص های ایمنی بیمار،</a:t>
            </a:r>
            <a:r>
              <a:rPr lang="en-US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 </a:t>
            </a:r>
            <a:r>
              <a:rPr lang="fa-IR" sz="2400" dirty="0" smtClean="0">
                <a:cs typeface="2  Nazanin" panose="00000400000000000000" pitchFamily="2" charset="-78"/>
              </a:rPr>
              <a:t>مقیاسهایی هستند که به طور مستقیم یا غیر مستقیم حوادث ناگوار قابل پیشگیری و کیفیت و نتایج </a:t>
            </a:r>
            <a:r>
              <a:rPr lang="fa-IR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(</a:t>
            </a:r>
            <a:r>
              <a:rPr lang="en-US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out com</a:t>
            </a:r>
            <a:r>
              <a:rPr lang="fa-IR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)</a:t>
            </a:r>
            <a:r>
              <a:rPr lang="fa-IR" sz="2400" dirty="0" smtClean="0">
                <a:cs typeface="2  Nazanin" panose="00000400000000000000" pitchFamily="2" charset="-78"/>
              </a:rPr>
              <a:t> را پایش می کنند.</a:t>
            </a:r>
          </a:p>
          <a:p>
            <a:endParaRPr lang="fa-IR" sz="2400" dirty="0">
              <a:cs typeface="2  Nazanin" panose="00000400000000000000" pitchFamily="2" charset="-78"/>
            </a:endParaRPr>
          </a:p>
          <a:p>
            <a:endParaRPr lang="fa-IR" sz="2400" dirty="0" smtClean="0">
              <a:cs typeface="2  Nazanin" panose="00000400000000000000" pitchFamily="2" charset="-78"/>
            </a:endParaRPr>
          </a:p>
          <a:p>
            <a:endParaRPr lang="fa-IR" sz="2400" dirty="0">
              <a:cs typeface="2  Nazanin" panose="00000400000000000000" pitchFamily="2" charset="-78"/>
            </a:endParaRPr>
          </a:p>
          <a:p>
            <a:r>
              <a:rPr lang="fa-IR" sz="2400" dirty="0" smtClean="0">
                <a:cs typeface="2  Nazanin" panose="00000400000000000000" pitchFamily="2" charset="-78"/>
              </a:rPr>
              <a:t>با پایش این شاخص ها می توان </a:t>
            </a:r>
            <a:r>
              <a:rPr lang="fa-IR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برنامه ارتقاء ایمنی و کیفیت خدمات </a:t>
            </a:r>
            <a:r>
              <a:rPr lang="fa-IR" sz="2400" dirty="0" smtClean="0">
                <a:cs typeface="2  Nazanin" panose="00000400000000000000" pitchFamily="2" charset="-78"/>
              </a:rPr>
              <a:t>را رصد نموده در جهت پیشرفت آن برنامه ریزی کرد.</a:t>
            </a:r>
          </a:p>
          <a:p>
            <a:endParaRPr lang="fa-IR" sz="2400" dirty="0">
              <a:cs typeface="2  Nazanin" panose="00000400000000000000" pitchFamily="2" charset="-78"/>
            </a:endParaRPr>
          </a:p>
          <a:p>
            <a:endParaRPr lang="fa-IR" sz="2400" dirty="0" smtClean="0">
              <a:cs typeface="2  Nazanin" panose="00000400000000000000" pitchFamily="2" charset="-78"/>
            </a:endParaRPr>
          </a:p>
          <a:p>
            <a:endParaRPr lang="fa-IR" sz="2400" dirty="0">
              <a:cs typeface="2  Nazanin" panose="00000400000000000000" pitchFamily="2" charset="-78"/>
            </a:endParaRPr>
          </a:p>
          <a:p>
            <a:endParaRPr lang="fa-IR" sz="2400" dirty="0" smtClean="0">
              <a:cs typeface="2  Nazanin" panose="00000400000000000000" pitchFamily="2" charset="-78"/>
            </a:endParaRPr>
          </a:p>
          <a:p>
            <a:endParaRPr lang="fa-IR" sz="2400" dirty="0">
              <a:cs typeface="2  Nazanin" panose="00000400000000000000" pitchFamily="2" charset="-78"/>
            </a:endParaRPr>
          </a:p>
          <a:p>
            <a:endParaRPr lang="en-US" sz="2400" dirty="0">
              <a:solidFill>
                <a:srgbClr val="0070C0"/>
              </a:solidFill>
              <a:cs typeface="2  Nazanin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057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dirty="0" smtClean="0">
                <a:cs typeface="2  Titr" panose="00000700000000000000" pitchFamily="2" charset="-78"/>
              </a:rPr>
              <a:t>شاخص های کشوری پایش ایمنی بیمار</a:t>
            </a:r>
            <a:endParaRPr lang="en-US" sz="3600" dirty="0"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sz="2800" dirty="0" smtClean="0">
                <a:cs typeface="2  Nazanin" panose="00000400000000000000" pitchFamily="2" charset="-78"/>
              </a:rPr>
              <a:t>افتادن از تخت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عوارض بیهوشی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زخم بستر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عوارض انتقال خون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نرخ کنترل عفونت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جدا شدن زخم محل عمل جراحی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خونریزی یا هماتوم بعد از عمل جراحی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جا ماندن جسم خارجی پس از عمل جراحی</a:t>
            </a:r>
          </a:p>
          <a:p>
            <a:endParaRPr lang="fa-IR" sz="2800" dirty="0" smtClean="0">
              <a:cs typeface="2  Nazanin" panose="00000400000000000000" pitchFamily="2" charset="-78"/>
            </a:endParaRPr>
          </a:p>
          <a:p>
            <a:endParaRPr lang="en-US" sz="2800" dirty="0">
              <a:cs typeface="2  Nazanin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05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dirty="0" smtClean="0">
                <a:cs typeface="2  Titr" panose="00000700000000000000" pitchFamily="2" charset="-78"/>
              </a:rPr>
              <a:t>شاخص های کشوری پایش ایمنی بیمار</a:t>
            </a:r>
            <a:endParaRPr lang="en-US" sz="3600" dirty="0"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sz="2800" dirty="0" smtClean="0">
                <a:cs typeface="2  Nazanin" panose="00000400000000000000" pitchFamily="2" charset="-78"/>
              </a:rPr>
              <a:t>پارگی یا سوراخ شدگی اتفاقی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نرخ مرگ ومیر در عوارض بیمارستانی پس زایمان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ترومبوز وریدی یا آمبولی ریوی پس از اعمال جراحی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عفونت زخم های جراحی 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نرخ مرگ ومیر در اثر </a:t>
            </a:r>
            <a:r>
              <a:rPr lang="en-US" sz="2800" dirty="0" smtClean="0">
                <a:cs typeface="2  Nazanin" panose="00000400000000000000" pitchFamily="2" charset="-78"/>
              </a:rPr>
              <a:t>MI</a:t>
            </a:r>
            <a:r>
              <a:rPr lang="fa-IR" sz="2800" dirty="0">
                <a:cs typeface="2  Nazanin" panose="00000400000000000000" pitchFamily="2" charset="-78"/>
              </a:rPr>
              <a:t> </a:t>
            </a:r>
            <a:r>
              <a:rPr lang="fa-IR" sz="2800" dirty="0" smtClean="0">
                <a:cs typeface="2  Nazanin" panose="00000400000000000000" pitchFamily="2" charset="-78"/>
              </a:rPr>
              <a:t>و عمل جراحی بای پس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ترومای زایمان با ابزار - بی ابزار</a:t>
            </a:r>
          </a:p>
          <a:p>
            <a:r>
              <a:rPr lang="fa-IR" sz="2800" dirty="0" smtClean="0">
                <a:cs typeface="2  Nazanin" panose="00000400000000000000" pitchFamily="2" charset="-78"/>
              </a:rPr>
              <a:t>ترومای تولد – صدمه به نوزاد</a:t>
            </a:r>
            <a:endParaRPr lang="en-US" sz="2800" dirty="0">
              <a:cs typeface="2  Nazanin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043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1026" name="Picture 2" descr="C:\Documents and Settings\Noavaran\Desktop\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0"/>
            <a:ext cx="571504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2050" name="Picture 2" descr="C:\Documents and Settings\Noavaran\Desktop\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-24"/>
            <a:ext cx="5643602" cy="6858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074" name="Picture 2" descr="C:\Documents and Settings\Noavaran\Desktop\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0"/>
            <a:ext cx="5715040" cy="6357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4" y="1412776"/>
            <a:ext cx="8784976" cy="4968552"/>
          </a:xfrm>
        </p:spPr>
      </p:pic>
    </p:spTree>
    <p:extLst>
      <p:ext uri="{BB962C8B-B14F-4D97-AF65-F5344CB8AC3E}">
        <p14:creationId xmlns="" xmlns:p14="http://schemas.microsoft.com/office/powerpoint/2010/main" val="348985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1268760"/>
            <a:ext cx="8504238" cy="5112568"/>
          </a:xfrm>
        </p:spPr>
      </p:pic>
    </p:spTree>
    <p:extLst>
      <p:ext uri="{BB962C8B-B14F-4D97-AF65-F5344CB8AC3E}">
        <p14:creationId xmlns="" xmlns:p14="http://schemas.microsoft.com/office/powerpoint/2010/main" val="401982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68" y="1340768"/>
            <a:ext cx="8610820" cy="5184576"/>
          </a:xfrm>
        </p:spPr>
      </p:pic>
    </p:spTree>
    <p:extLst>
      <p:ext uri="{BB962C8B-B14F-4D97-AF65-F5344CB8AC3E}">
        <p14:creationId xmlns="" xmlns:p14="http://schemas.microsoft.com/office/powerpoint/2010/main" val="36283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01" y="1007374"/>
            <a:ext cx="8791199" cy="5373953"/>
          </a:xfrm>
        </p:spPr>
      </p:pic>
    </p:spTree>
    <p:extLst>
      <p:ext uri="{BB962C8B-B14F-4D97-AF65-F5344CB8AC3E}">
        <p14:creationId xmlns="" xmlns:p14="http://schemas.microsoft.com/office/powerpoint/2010/main" val="404969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856984" cy="5184576"/>
          </a:xfrm>
        </p:spPr>
      </p:pic>
    </p:spTree>
    <p:extLst>
      <p:ext uri="{BB962C8B-B14F-4D97-AF65-F5344CB8AC3E}">
        <p14:creationId xmlns="" xmlns:p14="http://schemas.microsoft.com/office/powerpoint/2010/main" val="102624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355"/>
          <a:stretch/>
        </p:blipFill>
        <p:spPr>
          <a:xfrm>
            <a:off x="140460" y="1689904"/>
            <a:ext cx="8856984" cy="4619416"/>
          </a:xfrm>
        </p:spPr>
      </p:pic>
    </p:spTree>
    <p:extLst>
      <p:ext uri="{BB962C8B-B14F-4D97-AF65-F5344CB8AC3E}">
        <p14:creationId xmlns="" xmlns:p14="http://schemas.microsoft.com/office/powerpoint/2010/main" val="215770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113"/>
          <a:stretch/>
        </p:blipFill>
        <p:spPr>
          <a:xfrm>
            <a:off x="179512" y="1747777"/>
            <a:ext cx="8784975" cy="4777566"/>
          </a:xfrm>
        </p:spPr>
      </p:pic>
    </p:spTree>
    <p:extLst>
      <p:ext uri="{BB962C8B-B14F-4D97-AF65-F5344CB8AC3E}">
        <p14:creationId xmlns="" xmlns:p14="http://schemas.microsoft.com/office/powerpoint/2010/main" val="164303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792"/>
          <a:stretch/>
        </p:blipFill>
        <p:spPr>
          <a:xfrm>
            <a:off x="179512" y="1724628"/>
            <a:ext cx="8784976" cy="4728708"/>
          </a:xfrm>
        </p:spPr>
      </p:pic>
    </p:spTree>
    <p:extLst>
      <p:ext uri="{BB962C8B-B14F-4D97-AF65-F5344CB8AC3E}">
        <p14:creationId xmlns="" xmlns:p14="http://schemas.microsoft.com/office/powerpoint/2010/main" val="128624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044"/>
          <a:stretch/>
        </p:blipFill>
        <p:spPr>
          <a:xfrm>
            <a:off x="179512" y="1724628"/>
            <a:ext cx="8784975" cy="4584692"/>
          </a:xfrm>
        </p:spPr>
      </p:pic>
    </p:spTree>
    <p:extLst>
      <p:ext uri="{BB962C8B-B14F-4D97-AF65-F5344CB8AC3E}">
        <p14:creationId xmlns="" xmlns:p14="http://schemas.microsoft.com/office/powerpoint/2010/main" val="49152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012"/>
          <a:stretch/>
        </p:blipFill>
        <p:spPr>
          <a:xfrm>
            <a:off x="179512" y="1689904"/>
            <a:ext cx="8856984" cy="4835440"/>
          </a:xfrm>
        </p:spPr>
      </p:pic>
    </p:spTree>
    <p:extLst>
      <p:ext uri="{BB962C8B-B14F-4D97-AF65-F5344CB8AC3E}">
        <p14:creationId xmlns="" xmlns:p14="http://schemas.microsoft.com/office/powerpoint/2010/main" val="159290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534" r="567"/>
          <a:stretch/>
        </p:blipFill>
        <p:spPr>
          <a:xfrm>
            <a:off x="140460" y="1689904"/>
            <a:ext cx="8806770" cy="5168675"/>
          </a:xfrm>
        </p:spPr>
      </p:pic>
    </p:spTree>
    <p:extLst>
      <p:ext uri="{BB962C8B-B14F-4D97-AF65-F5344CB8AC3E}">
        <p14:creationId xmlns="" xmlns:p14="http://schemas.microsoft.com/office/powerpoint/2010/main" val="42518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690"/>
          <a:stretch/>
        </p:blipFill>
        <p:spPr>
          <a:xfrm>
            <a:off x="179512" y="1713053"/>
            <a:ext cx="8784976" cy="4668274"/>
          </a:xfrm>
        </p:spPr>
      </p:pic>
    </p:spTree>
    <p:extLst>
      <p:ext uri="{BB962C8B-B14F-4D97-AF65-F5344CB8AC3E}">
        <p14:creationId xmlns="" xmlns:p14="http://schemas.microsoft.com/office/powerpoint/2010/main" val="337550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14788" t="19997" r="23197" b="19027"/>
          <a:stretch/>
        </p:blipFill>
        <p:spPr>
          <a:xfrm>
            <a:off x="269983" y="1484784"/>
            <a:ext cx="8592955" cy="47525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223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011"/>
          <a:stretch/>
        </p:blipFill>
        <p:spPr>
          <a:xfrm>
            <a:off x="179512" y="1678329"/>
            <a:ext cx="8784976" cy="4703000"/>
          </a:xfrm>
        </p:spPr>
      </p:pic>
    </p:spTree>
    <p:extLst>
      <p:ext uri="{BB962C8B-B14F-4D97-AF65-F5344CB8AC3E}">
        <p14:creationId xmlns="" xmlns:p14="http://schemas.microsoft.com/office/powerpoint/2010/main" val="305265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427"/>
          <a:stretch/>
        </p:blipFill>
        <p:spPr>
          <a:xfrm>
            <a:off x="179512" y="1597306"/>
            <a:ext cx="8778515" cy="4784022"/>
          </a:xfrm>
        </p:spPr>
      </p:pic>
    </p:spTree>
    <p:extLst>
      <p:ext uri="{BB962C8B-B14F-4D97-AF65-F5344CB8AC3E}">
        <p14:creationId xmlns="" xmlns:p14="http://schemas.microsoft.com/office/powerpoint/2010/main" val="217891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800" dirty="0" smtClean="0">
                <a:cs typeface="2  Titr" panose="00000700000000000000" pitchFamily="2" charset="-78"/>
              </a:rPr>
              <a:t>خطاهای درمانی(</a:t>
            </a:r>
            <a:r>
              <a:rPr lang="en-US" sz="2800" dirty="0" smtClean="0">
                <a:cs typeface="2  Titr" panose="00000700000000000000" pitchFamily="2" charset="-78"/>
              </a:rPr>
              <a:t>medical error</a:t>
            </a:r>
            <a:r>
              <a:rPr lang="fa-IR" sz="2800" dirty="0" smtClean="0">
                <a:cs typeface="2  Titr" panose="00000700000000000000" pitchFamily="2" charset="-78"/>
              </a:rPr>
              <a:t>)چیست؟</a:t>
            </a:r>
            <a:endParaRPr lang="en-US" sz="2800" dirty="0"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خطا(</a:t>
            </a:r>
            <a:r>
              <a:rPr lang="en-US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error</a:t>
            </a:r>
            <a:r>
              <a:rPr lang="fa-IR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):</a:t>
            </a:r>
            <a:r>
              <a:rPr lang="fa-IR" sz="2400" dirty="0" smtClean="0">
                <a:cs typeface="2  Nazanin" panose="00000400000000000000" pitchFamily="2" charset="-78"/>
              </a:rPr>
              <a:t> عدم موفقیت اقدامات برنامه ریزی شده برای دستیابی به اهداف مورد انتظار ناشی از عدم پیشرفت اقدامات مطابق برنامه، و یا نقص در خود برنامه</a:t>
            </a:r>
          </a:p>
          <a:p>
            <a:endParaRPr lang="fa-IR" sz="2400" dirty="0">
              <a:cs typeface="2  Nazanin" panose="00000400000000000000" pitchFamily="2" charset="-78"/>
            </a:endParaRPr>
          </a:p>
          <a:p>
            <a:endParaRPr lang="fa-IR" sz="2400" dirty="0" smtClean="0">
              <a:cs typeface="2  Nazanin" panose="00000400000000000000" pitchFamily="2" charset="-78"/>
            </a:endParaRPr>
          </a:p>
          <a:p>
            <a:r>
              <a:rPr lang="fa-IR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خطای درمانی(</a:t>
            </a:r>
            <a:r>
              <a:rPr lang="en-US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medical error</a:t>
            </a:r>
            <a:r>
              <a:rPr lang="fa-IR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): </a:t>
            </a:r>
            <a:r>
              <a:rPr lang="fa-IR" sz="2400" dirty="0" smtClean="0">
                <a:cs typeface="2  Nazanin" panose="00000400000000000000" pitchFamily="2" charset="-78"/>
              </a:rPr>
              <a:t>هر نوع خطایی که در فرآیند ارائه مراقبت سلامت رخ دهد،چه باعث صدمه و آسیب  به بیمار گردد وچه هیچ آسیبی در پی نداشته باشد این خطاها شامل اشتباهات تشخیصی،اشتباهات در تجویز دارو و روشهای درمانی،اشتباه در پروسیجر جراحی،اشتباه در استفاده از فن آوری و تجهیزات،اشتباه در تفسیر تستهای پاراکلینیک می گردند.</a:t>
            </a:r>
          </a:p>
          <a:p>
            <a:endParaRPr lang="fa-IR" sz="2400" dirty="0">
              <a:cs typeface="2  Nazanin" panose="00000400000000000000" pitchFamily="2" charset="-78"/>
            </a:endParaRPr>
          </a:p>
          <a:p>
            <a:endParaRPr lang="fa-IR" sz="2400" dirty="0" smtClean="0">
              <a:cs typeface="2  Nazanin" panose="00000400000000000000" pitchFamily="2" charset="-78"/>
            </a:endParaRPr>
          </a:p>
          <a:p>
            <a:endParaRPr lang="fa-IR" sz="2400" dirty="0" smtClean="0">
              <a:solidFill>
                <a:srgbClr val="0070C0"/>
              </a:solidFill>
              <a:cs typeface="2  Nazanin" panose="00000400000000000000" pitchFamily="2" charset="-78"/>
            </a:endParaRPr>
          </a:p>
          <a:p>
            <a:endParaRPr lang="fa-IR" sz="2400" dirty="0">
              <a:solidFill>
                <a:srgbClr val="0070C0"/>
              </a:solidFill>
              <a:cs typeface="2  Nazanin" panose="00000400000000000000" pitchFamily="2" charset="-78"/>
            </a:endParaRPr>
          </a:p>
          <a:p>
            <a:endParaRPr lang="fa-IR" sz="2400" dirty="0" smtClean="0">
              <a:solidFill>
                <a:srgbClr val="0070C0"/>
              </a:solidFill>
              <a:cs typeface="2  Nazanin" panose="00000400000000000000" pitchFamily="2" charset="-78"/>
            </a:endParaRPr>
          </a:p>
          <a:p>
            <a:endParaRPr lang="fa-IR" sz="2400" dirty="0">
              <a:solidFill>
                <a:srgbClr val="0070C0"/>
              </a:solidFill>
              <a:cs typeface="2  Nazanin" panose="00000400000000000000" pitchFamily="2" charset="-78"/>
            </a:endParaRPr>
          </a:p>
          <a:p>
            <a:endParaRPr lang="fa-IR" sz="2400" dirty="0" smtClean="0">
              <a:solidFill>
                <a:srgbClr val="0070C0"/>
              </a:solidFill>
              <a:cs typeface="2  Nazanin" panose="00000400000000000000" pitchFamily="2" charset="-78"/>
            </a:endParaRPr>
          </a:p>
          <a:p>
            <a:endParaRPr lang="fa-IR" sz="2400" dirty="0">
              <a:solidFill>
                <a:srgbClr val="0070C0"/>
              </a:solidFill>
              <a:cs typeface="2  Nazanin" panose="00000400000000000000" pitchFamily="2" charset="-78"/>
            </a:endParaRPr>
          </a:p>
          <a:p>
            <a:endParaRPr lang="en-US" sz="2400" dirty="0">
              <a:solidFill>
                <a:srgbClr val="0070C0"/>
              </a:solidFill>
              <a:cs typeface="2  Nazanin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80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800" dirty="0" smtClean="0">
                <a:cs typeface="2  Titr" panose="00000700000000000000" pitchFamily="2" charset="-78"/>
              </a:rPr>
              <a:t>تقسیم بندی انواع خطاها ی درمانی از نظر پیامد</a:t>
            </a:r>
            <a:endParaRPr lang="en-US" sz="2800" dirty="0"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a-IR" dirty="0"/>
          </a:p>
          <a:p>
            <a:pPr marL="0" indent="0" algn="ctr">
              <a:buNone/>
            </a:pPr>
            <a:endParaRPr lang="fa-IR" dirty="0" smtClean="0"/>
          </a:p>
          <a:p>
            <a:pPr marL="0" indent="0" algn="ctr">
              <a:buNone/>
            </a:pPr>
            <a:endParaRPr lang="fa-IR" dirty="0"/>
          </a:p>
          <a:p>
            <a:pPr marL="0" indent="0" algn="ctr">
              <a:buNone/>
            </a:pPr>
            <a:endParaRPr lang="fa-IR" dirty="0" smtClean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230778924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9430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800" dirty="0" smtClean="0">
                <a:cs typeface="2  Titr" panose="00000700000000000000" pitchFamily="2" charset="-78"/>
              </a:rPr>
              <a:t>ایجاد سیستم </a:t>
            </a:r>
            <a:r>
              <a:rPr lang="fa-IR" sz="2800" dirty="0" smtClean="0">
                <a:cs typeface="2  Titr" panose="00000700000000000000" pitchFamily="2" charset="-78"/>
              </a:rPr>
              <a:t>گزارش </a:t>
            </a:r>
            <a:r>
              <a:rPr lang="fa-IR" sz="2800" dirty="0" smtClean="0">
                <a:cs typeface="2  Titr" panose="00000700000000000000" pitchFamily="2" charset="-78"/>
              </a:rPr>
              <a:t>دهی-یادگیری</a:t>
            </a:r>
            <a:endParaRPr lang="en-US" sz="2800" dirty="0"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a-IR" sz="2400" dirty="0" smtClean="0">
                <a:cs typeface="2  Nazanin" panose="00000400000000000000" pitchFamily="2" charset="-78"/>
              </a:rPr>
              <a:t>گزارش حوادث یک جزءاساسی برای ارتقاء ایمنی بیمار است.</a:t>
            </a:r>
          </a:p>
          <a:p>
            <a:r>
              <a:rPr lang="fa-IR" sz="2400" dirty="0" smtClean="0">
                <a:cs typeface="2  Nazanin" panose="00000400000000000000" pitchFamily="2" charset="-78"/>
              </a:rPr>
              <a:t>گزارش حوادث به تنهایی ایمنی بیمار را ارتقاء نمی بخشد بلکه یادگیری از خطاست که امری اساسی است تا از وقوع حوادث مشابه در آینده جلوگیری شود.</a:t>
            </a:r>
          </a:p>
          <a:p>
            <a:r>
              <a:rPr lang="fa-IR" sz="2400" dirty="0" smtClean="0">
                <a:cs typeface="2  Nazanin" panose="00000400000000000000" pitchFamily="2" charset="-78"/>
              </a:rPr>
              <a:t>طبق تحقیقات انجام شده بیش از 90% موارد خطا مربوط به مشکلات سازمانی نظیر فرهنگ، رویه های مدیریت، ساختار، فرآیند و هماهنگی های درون بیمارستان است وکمتر  از10% با مشکلات فردی و تجهیزات رابطه دارد.</a:t>
            </a:r>
          </a:p>
          <a:p>
            <a:r>
              <a:rPr lang="fa-IR" sz="2400" dirty="0" smtClean="0">
                <a:cs typeface="2  Nazanin" panose="00000400000000000000" pitchFamily="2" charset="-78"/>
              </a:rPr>
              <a:t>تلاش های ارتقاء ایمنی بیمارستان منوط به اصلاحات سیستمی با هدف ایمنی بیشتر بیماران است.</a:t>
            </a:r>
          </a:p>
          <a:p>
            <a:pPr marL="0" indent="0">
              <a:buNone/>
            </a:pPr>
            <a:endParaRPr lang="en-US" sz="2400" dirty="0">
              <a:cs typeface="2  Nazanin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730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800" dirty="0" smtClean="0">
                <a:cs typeface="2  Titr" panose="00000700000000000000" pitchFamily="2" charset="-78"/>
              </a:rPr>
              <a:t>گزارش دهی خطاهای پزشکی</a:t>
            </a:r>
            <a:endParaRPr lang="en-US" sz="2800" dirty="0"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a-IR" dirty="0" smtClean="0"/>
              <a:t>  </a:t>
            </a:r>
          </a:p>
          <a:p>
            <a:pPr marL="0" indent="0" algn="just">
              <a:buNone/>
            </a:pPr>
            <a:r>
              <a:rPr lang="fa-IR" dirty="0"/>
              <a:t> </a:t>
            </a:r>
            <a:r>
              <a:rPr lang="en-US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WHO</a:t>
            </a:r>
            <a:r>
              <a:rPr lang="fa-IR" sz="2400" dirty="0">
                <a:solidFill>
                  <a:srgbClr val="0070C0"/>
                </a:solidFill>
                <a:cs typeface="2  Nazanin" panose="00000400000000000000" pitchFamily="2" charset="-78"/>
              </a:rPr>
              <a:t> </a:t>
            </a:r>
            <a:r>
              <a:rPr lang="fa-IR" sz="2400" dirty="0" smtClean="0">
                <a:cs typeface="2  Nazanin" panose="00000400000000000000" pitchFamily="2" charset="-78"/>
              </a:rPr>
              <a:t>در گزارش خود خواستار افزایش توانایی برای یادگیری از خطاها و اشتباهات از طریق ایجاد سیستم های گزارش گیری بهتر،بررسی حوادث ناخواسته و به اشتراک گذاشتن داده و اطلاعات می باشد.</a:t>
            </a:r>
          </a:p>
          <a:p>
            <a:pPr marL="0" indent="0" algn="just">
              <a:buNone/>
            </a:pPr>
            <a:endParaRPr lang="fa-IR" sz="2400" dirty="0" smtClean="0">
              <a:cs typeface="2  Nazanin" panose="00000400000000000000" pitchFamily="2" charset="-78"/>
            </a:endParaRPr>
          </a:p>
          <a:p>
            <a:pPr marL="0" indent="0" algn="just">
              <a:buNone/>
            </a:pPr>
            <a:r>
              <a:rPr lang="fa-IR" sz="2400" dirty="0" smtClean="0">
                <a:cs typeface="2  Nazanin" panose="00000400000000000000" pitchFamily="2" charset="-78"/>
              </a:rPr>
              <a:t>گزارش دهی خطاها به صورت ماهیانه</a:t>
            </a:r>
          </a:p>
          <a:p>
            <a:pPr marL="0" indent="0" algn="just">
              <a:buNone/>
            </a:pPr>
            <a:endParaRPr lang="fa-IR" sz="2400" dirty="0">
              <a:cs typeface="2  Nazanin" panose="00000400000000000000" pitchFamily="2" charset="-78"/>
            </a:endParaRPr>
          </a:p>
          <a:p>
            <a:pPr marL="0" indent="0" algn="just">
              <a:buNone/>
            </a:pPr>
            <a:r>
              <a:rPr lang="fa-IR" sz="2400" dirty="0" smtClean="0">
                <a:cs typeface="2  Nazanin" panose="00000400000000000000" pitchFamily="2" charset="-78"/>
              </a:rPr>
              <a:t>تحلیل </a:t>
            </a:r>
            <a:r>
              <a:rPr lang="en-US" sz="2400" dirty="0" smtClean="0">
                <a:cs typeface="2  Nazanin" panose="00000400000000000000" pitchFamily="2" charset="-78"/>
              </a:rPr>
              <a:t>RCA</a:t>
            </a:r>
            <a:r>
              <a:rPr lang="fa-IR" sz="2400" dirty="0" smtClean="0">
                <a:cs typeface="2  Nazanin" panose="00000400000000000000" pitchFamily="2" charset="-78"/>
              </a:rPr>
              <a:t>خطاهای</a:t>
            </a:r>
            <a:r>
              <a:rPr lang="en-US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SENTINEL EVENT </a:t>
            </a:r>
            <a:r>
              <a:rPr lang="fa-IR" sz="2400" dirty="0" smtClean="0">
                <a:solidFill>
                  <a:srgbClr val="0070C0"/>
                </a:solidFill>
                <a:cs typeface="2  Nazanin" panose="00000400000000000000" pitchFamily="2" charset="-78"/>
              </a:rPr>
              <a:t> </a:t>
            </a:r>
            <a:r>
              <a:rPr lang="fa-IR" sz="2400" dirty="0" smtClean="0">
                <a:cs typeface="2  Nazanin" panose="00000400000000000000" pitchFamily="2" charset="-78"/>
              </a:rPr>
              <a:t>و ارسال برای معاونت</a:t>
            </a:r>
            <a:endParaRPr lang="fa-IR" sz="2400" dirty="0">
              <a:cs typeface="2  Nazanin" panose="00000400000000000000" pitchFamily="2" charset="-78"/>
            </a:endParaRPr>
          </a:p>
          <a:p>
            <a:pPr marL="0" indent="0" algn="just">
              <a:buNone/>
            </a:pPr>
            <a:endParaRPr lang="en-US" sz="2400" dirty="0">
              <a:cs typeface="2  Nazanin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413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400" dirty="0" smtClean="0">
                <a:cs typeface="2  Titr" panose="00000700000000000000" pitchFamily="2" charset="-78"/>
              </a:rPr>
              <a:t>اقدامات مورد انتظار از بیمارستانها در سال 95</a:t>
            </a:r>
            <a:endParaRPr lang="en-US" sz="2400" dirty="0"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1" indent="0"/>
            <a:r>
              <a:rPr lang="fa-IR" dirty="0" smtClean="0">
                <a:solidFill>
                  <a:schemeClr val="tx1"/>
                </a:solidFill>
              </a:rPr>
              <a:t>ارسال آمار ماهیانه خطاهای پزشکی به معاونت درمان</a:t>
            </a:r>
          </a:p>
          <a:p>
            <a:pPr marL="274320" lvl="1" indent="0"/>
            <a:r>
              <a:rPr lang="fa-IR" dirty="0" smtClean="0">
                <a:solidFill>
                  <a:schemeClr val="tx1"/>
                </a:solidFill>
              </a:rPr>
              <a:t>انجام مستمر بازدیدهای مدیریتی ایمنی بیمار</a:t>
            </a:r>
          </a:p>
          <a:p>
            <a:pPr marL="274320" lvl="1" indent="0"/>
            <a:r>
              <a:rPr lang="fa-IR" dirty="0" smtClean="0">
                <a:solidFill>
                  <a:schemeClr val="tx1"/>
                </a:solidFill>
              </a:rPr>
              <a:t>ارتقاء فرهنگ ایمنی تمام کارکنان بالینی</a:t>
            </a:r>
          </a:p>
          <a:p>
            <a:pPr marL="274320" lvl="1" indent="0"/>
            <a:r>
              <a:rPr lang="fa-IR" dirty="0" smtClean="0">
                <a:solidFill>
                  <a:schemeClr val="tx1"/>
                </a:solidFill>
              </a:rPr>
              <a:t>تشویق کارکنان برای یادگیری تحلیل ریشه ای(</a:t>
            </a:r>
            <a:r>
              <a:rPr lang="en-US" dirty="0" smtClean="0">
                <a:solidFill>
                  <a:schemeClr val="tx1"/>
                </a:solidFill>
              </a:rPr>
              <a:t>RCA</a:t>
            </a:r>
            <a:r>
              <a:rPr lang="fa-IR" dirty="0" smtClean="0">
                <a:solidFill>
                  <a:schemeClr val="tx1"/>
                </a:solidFill>
              </a:rPr>
              <a:t>)</a:t>
            </a:r>
          </a:p>
          <a:p>
            <a:pPr marL="274320" lvl="1" indent="0"/>
            <a:r>
              <a:rPr lang="fa-IR" dirty="0" smtClean="0">
                <a:solidFill>
                  <a:schemeClr val="tx1"/>
                </a:solidFill>
              </a:rPr>
              <a:t>ارائه خط مشی ها در مورد برنامه های ایمنی بیمار و اعلام نحوه ارسال آنها به معاونت درمان</a:t>
            </a:r>
            <a:endParaRPr lang="en-US" dirty="0" smtClean="0">
              <a:solidFill>
                <a:schemeClr val="tx1"/>
              </a:solidFill>
            </a:endParaRPr>
          </a:p>
          <a:p>
            <a:pPr marL="274320" lvl="1" indent="0"/>
            <a:r>
              <a:rPr lang="fa-IR" dirty="0" smtClean="0">
                <a:solidFill>
                  <a:schemeClr val="tx1"/>
                </a:solidFill>
              </a:rPr>
              <a:t>گزارش </a:t>
            </a:r>
            <a:r>
              <a:rPr lang="fa-IR" dirty="0" smtClean="0">
                <a:solidFill>
                  <a:schemeClr val="tx1"/>
                </a:solidFill>
              </a:rPr>
              <a:t>دهی در مورد شاخص های ایمنی بیمار به معاونت درمان </a:t>
            </a:r>
          </a:p>
        </p:txBody>
      </p:sp>
    </p:spTree>
    <p:extLst>
      <p:ext uri="{BB962C8B-B14F-4D97-AF65-F5344CB8AC3E}">
        <p14:creationId xmlns="" xmlns:p14="http://schemas.microsoft.com/office/powerpoint/2010/main" val="132683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fa-IR" dirty="0" smtClean="0"/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endParaRPr lang="fa-IR" dirty="0" smtClean="0"/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r>
              <a:rPr lang="fa-IR" sz="2800" dirty="0">
                <a:cs typeface="2  Titr" panose="00000700000000000000" pitchFamily="2" charset="-78"/>
              </a:rPr>
              <a:t> </a:t>
            </a:r>
            <a:r>
              <a:rPr lang="fa-IR" sz="2800" dirty="0" smtClean="0">
                <a:cs typeface="2  Titr" panose="00000700000000000000" pitchFamily="2" charset="-78"/>
              </a:rPr>
              <a:t>                                   با </a:t>
            </a:r>
            <a:r>
              <a:rPr lang="fa-IR" sz="2800" dirty="0" smtClean="0">
                <a:cs typeface="2  Titr" panose="00000700000000000000" pitchFamily="2" charset="-78"/>
              </a:rPr>
              <a:t>تشکراز توجه </a:t>
            </a:r>
            <a:r>
              <a:rPr lang="fa-IR" sz="2800" dirty="0" smtClean="0">
                <a:cs typeface="2  Titr" panose="00000700000000000000" pitchFamily="2" charset="-78"/>
              </a:rPr>
              <a:t>شما عزیزان</a:t>
            </a:r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endParaRPr lang="fa-IR" dirty="0" smtClean="0"/>
          </a:p>
          <a:p>
            <a:pPr marL="0" indent="0">
              <a:buNone/>
            </a:pPr>
            <a:r>
              <a:rPr lang="fa-IR" dirty="0"/>
              <a:t> </a:t>
            </a:r>
            <a:r>
              <a:rPr lang="fa-IR" dirty="0" smtClean="0"/>
              <a:t>  </a:t>
            </a:r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950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ustom 1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648C60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630</TotalTime>
  <Words>658</Words>
  <Application>Microsoft Office PowerPoint</Application>
  <PresentationFormat>On-screen Show (4:3)</PresentationFormat>
  <Paragraphs>143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Civic</vt:lpstr>
      <vt:lpstr>برنامه های ایمنی بیمار سال 95  </vt:lpstr>
      <vt:lpstr>Slide 2</vt:lpstr>
      <vt:lpstr>سطوح تحقق استانداردهای ایمنی بیمار</vt:lpstr>
      <vt:lpstr>Slide 4</vt:lpstr>
      <vt:lpstr>Slide 5</vt:lpstr>
      <vt:lpstr>شاخص های کشوری پایش ایمنی بیمار</vt:lpstr>
      <vt:lpstr>شاخص های کشوری پایش ایمنی بیمار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خطاهای درمانی(medical error)چیست؟</vt:lpstr>
      <vt:lpstr>تقسیم بندی انواع خطاها ی درمانی از نظر پیامد</vt:lpstr>
      <vt:lpstr>ایجاد سیستم گزارش دهی-یادگیری</vt:lpstr>
      <vt:lpstr>گزارش دهی خطاهای پزشکی</vt:lpstr>
      <vt:lpstr>اقدامات مورد انتظار از بیمارستانها در سال 95</vt:lpstr>
      <vt:lpstr>Slide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80</cp:revision>
  <dcterms:created xsi:type="dcterms:W3CDTF">2016-06-12T08:56:16Z</dcterms:created>
  <dcterms:modified xsi:type="dcterms:W3CDTF">2016-11-01T06:28:04Z</dcterms:modified>
</cp:coreProperties>
</file>